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365" r:id="rId2"/>
    <p:sldId id="600" r:id="rId3"/>
    <p:sldId id="617" r:id="rId4"/>
    <p:sldId id="605" r:id="rId5"/>
    <p:sldId id="606" r:id="rId6"/>
    <p:sldId id="607" r:id="rId7"/>
    <p:sldId id="608" r:id="rId8"/>
    <p:sldId id="612" r:id="rId9"/>
    <p:sldId id="609" r:id="rId10"/>
    <p:sldId id="610" r:id="rId11"/>
    <p:sldId id="611" r:id="rId12"/>
    <p:sldId id="613" r:id="rId13"/>
    <p:sldId id="614" r:id="rId14"/>
    <p:sldId id="615" r:id="rId15"/>
    <p:sldId id="616" r:id="rId16"/>
    <p:sldId id="618" r:id="rId17"/>
    <p:sldId id="601" r:id="rId18"/>
  </p:sldIdLst>
  <p:sldSz cx="9144000" cy="5143500" type="screen16x9"/>
  <p:notesSz cx="6858000" cy="92202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293133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293133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293133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293133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293133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293133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293133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293133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293133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0020"/>
    <a:srgbClr val="FEB325"/>
    <a:srgbClr val="56686C"/>
    <a:srgbClr val="B0B579"/>
    <a:srgbClr val="8FA1A5"/>
    <a:srgbClr val="FFFFFF"/>
    <a:srgbClr val="C2A4A7"/>
    <a:srgbClr val="AE1939"/>
    <a:srgbClr val="293133"/>
    <a:srgbClr val="8055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41" autoAdjust="0"/>
  </p:normalViewPr>
  <p:slideViewPr>
    <p:cSldViewPr snapToGrid="0">
      <p:cViewPr>
        <p:scale>
          <a:sx n="70" d="100"/>
          <a:sy n="70" d="100"/>
        </p:scale>
        <p:origin x="835" y="52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5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239963" y="139700"/>
            <a:ext cx="41910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ctr" anchorCtr="0" compatLnSpc="1">
            <a:prstTxWarp prst="textNoShape">
              <a:avLst/>
            </a:prstTxWarp>
          </a:bodyPr>
          <a:lstStyle>
            <a:lvl1pPr defTabSz="927100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dt" idx="1"/>
          </p:nvPr>
        </p:nvSpPr>
        <p:spPr bwMode="auto">
          <a:xfrm>
            <a:off x="220663" y="8699500"/>
            <a:ext cx="11938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ctr" anchorCtr="0" compatLnSpc="1">
            <a:prstTxWarp prst="textNoShape">
              <a:avLst/>
            </a:prstTxWarp>
          </a:bodyPr>
          <a:lstStyle>
            <a:lvl1pPr defTabSz="927100">
              <a:defRPr sz="800" b="0">
                <a:solidFill>
                  <a:schemeClr val="tx1"/>
                </a:solidFill>
              </a:defRPr>
            </a:lvl1pPr>
          </a:lstStyle>
          <a:p>
            <a:fld id="{A6A8A4B8-CAE6-4422-A029-FC2426FE2AE8}" type="datetime4">
              <a:rPr lang="en-CA"/>
              <a:pPr/>
              <a:t>May 17, 2015</a:t>
            </a:fld>
            <a:endParaRPr lang="en-CA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646238" y="8569325"/>
            <a:ext cx="390525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lIns="92706" tIns="46353" rIns="92706" bIns="46353" anchor="b"/>
          <a:lstStyle/>
          <a:p>
            <a:pPr defTabSz="927100"/>
            <a:r>
              <a:rPr lang="en-CA" sz="800" b="0">
                <a:solidFill>
                  <a:schemeClr val="tx1"/>
                </a:solidFill>
                <a:cs typeface="Times New Roman" pitchFamily="18" charset="0"/>
              </a:rPr>
              <a:t>Copyright © 2009 Trapeze Software Inc., its subsidiaries and affiliates. All rights reserved.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6196013" y="8572500"/>
            <a:ext cx="4826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lIns="92706" tIns="46353" rIns="92706" bIns="46353" anchor="b"/>
          <a:lstStyle/>
          <a:p>
            <a:pPr algn="r" defTabSz="927100"/>
            <a:fld id="{2882EE62-DBDF-4A65-A4EB-78F051E3B643}" type="slidenum">
              <a:rPr lang="en-CA" sz="800" b="0">
                <a:solidFill>
                  <a:schemeClr val="tx1"/>
                </a:solidFill>
              </a:rPr>
              <a:pPr algn="r" defTabSz="927100"/>
              <a:t>‹#›</a:t>
            </a:fld>
            <a:endParaRPr lang="en-CA" sz="800" b="0">
              <a:solidFill>
                <a:schemeClr val="tx1"/>
              </a:solidFill>
            </a:endParaRPr>
          </a:p>
        </p:txBody>
      </p:sp>
      <p:pic>
        <p:nvPicPr>
          <p:cNvPr id="33804" name="Picture 12" descr="sm_Trapeze_Academy_LogoRGB_091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261938"/>
            <a:ext cx="820737" cy="338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7981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679450"/>
            <a:ext cx="617855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12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176463" y="139700"/>
            <a:ext cx="41910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ctr" anchorCtr="0" compatLnSpc="1">
            <a:prstTxWarp prst="textNoShape">
              <a:avLst/>
            </a:prstTxWarp>
          </a:bodyPr>
          <a:lstStyle>
            <a:lvl1pPr defTabSz="927100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dt" idx="1"/>
          </p:nvPr>
        </p:nvSpPr>
        <p:spPr bwMode="auto">
          <a:xfrm>
            <a:off x="157163" y="8699500"/>
            <a:ext cx="11938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ctr" anchorCtr="0" compatLnSpc="1">
            <a:prstTxWarp prst="textNoShape">
              <a:avLst/>
            </a:prstTxWarp>
          </a:bodyPr>
          <a:lstStyle>
            <a:lvl1pPr defTabSz="927100">
              <a:defRPr sz="800" b="0">
                <a:solidFill>
                  <a:schemeClr val="tx1"/>
                </a:solidFill>
              </a:defRPr>
            </a:lvl1pPr>
          </a:lstStyle>
          <a:p>
            <a:fld id="{D73C8446-FD2B-4AC0-AFCC-69DF0ABC3B07}" type="datetime4">
              <a:rPr lang="en-CA"/>
              <a:pPr/>
              <a:t>May 17, 2015</a:t>
            </a:fld>
            <a:endParaRPr lang="en-CA"/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71525" y="4467225"/>
            <a:ext cx="5248275" cy="41021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582738" y="8569325"/>
            <a:ext cx="390525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b" anchorCtr="0" compatLnSpc="1">
            <a:prstTxWarp prst="textNoShape">
              <a:avLst/>
            </a:prstTxWarp>
          </a:bodyPr>
          <a:lstStyle>
            <a:lvl1pPr defTabSz="927100">
              <a:defRPr sz="800" b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r>
              <a:rPr lang="en-CA"/>
              <a:t>Copyright © 2009 Trapeze Software Inc., its subsidiaries and affiliates. All rights reserved.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32513" y="8572500"/>
            <a:ext cx="482600" cy="4635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vert="horz" wrap="none" lIns="92706" tIns="46353" rIns="92706" bIns="46353" numCol="1" anchor="b" anchorCtr="0" compatLnSpc="1">
            <a:prstTxWarp prst="textNoShape">
              <a:avLst/>
            </a:prstTxWarp>
          </a:bodyPr>
          <a:lstStyle>
            <a:lvl1pPr algn="r" defTabSz="927100">
              <a:defRPr sz="800" b="0">
                <a:solidFill>
                  <a:schemeClr val="tx1"/>
                </a:solidFill>
              </a:defRPr>
            </a:lvl1pPr>
          </a:lstStyle>
          <a:p>
            <a:fld id="{02692803-2D82-4FEE-B4B3-EFBFC55F53C9}" type="slidenum">
              <a:rPr lang="en-CA"/>
              <a:pPr/>
              <a:t>‹#›</a:t>
            </a:fld>
            <a:endParaRPr lang="en-CA"/>
          </a:p>
        </p:txBody>
      </p:sp>
      <p:pic>
        <p:nvPicPr>
          <p:cNvPr id="21519" name="Picture 15" descr="sm_Trapeze_Academy_LogoRGB_091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788" y="261938"/>
            <a:ext cx="820737" cy="338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4324809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73C8446-FD2B-4AC0-AFCC-69DF0ABC3B07}" type="datetime4">
              <a:rPr lang="en-CA"/>
              <a:pPr/>
              <a:t>May 17, 2015</a:t>
            </a:fld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CA"/>
              <a:t>Copyright © 2009 Trapeze Software Inc., its subsidiaries and affiliates. All rights reserved.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A40E67-A7F0-4302-83AF-24D9CC55955C}" type="slidenum">
              <a:rPr lang="en-CA"/>
              <a:pPr/>
              <a:t>1</a:t>
            </a:fld>
            <a:endParaRPr lang="en-CA"/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679450"/>
            <a:ext cx="6178550" cy="3476625"/>
          </a:xfrm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3763" y="4383088"/>
            <a:ext cx="5070475" cy="4157662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2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1605683"/>
            <a:ext cx="6186616" cy="669425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 you</a:t>
            </a:r>
            <a:endParaRPr lang="en-C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551" y="258011"/>
            <a:ext cx="6944783" cy="381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80000" indent="-180000">
              <a:defRPr baseline="0"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accent3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accent3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41" y="258011"/>
            <a:ext cx="946296" cy="38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551" y="258011"/>
            <a:ext cx="6870277" cy="381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41" y="258011"/>
            <a:ext cx="946296" cy="38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551" y="258011"/>
            <a:ext cx="6883823" cy="381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36625" y="1082677"/>
            <a:ext cx="7270750" cy="3476624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4pPr>
              <a:defRPr>
                <a:solidFill>
                  <a:schemeClr val="accent3"/>
                </a:solidFill>
              </a:defRPr>
            </a:lvl4pPr>
            <a:lvl5pPr marL="1828800" indent="0">
              <a:buNone/>
              <a:defRPr>
                <a:solidFill>
                  <a:schemeClr val="accent3"/>
                </a:solidFill>
              </a:defRPr>
            </a:lvl5pPr>
          </a:lstStyle>
          <a:p>
            <a:pPr>
              <a:buFont typeface="Wingdings" pitchFamily="2" charset="2"/>
              <a:buNone/>
            </a:pPr>
            <a:r>
              <a:rPr lang="en-CA" sz="1800" dirty="0" smtClean="0"/>
              <a:t>Lorem ipsum dolor sit </a:t>
            </a:r>
          </a:p>
          <a:p>
            <a:pPr lvl="1"/>
            <a:r>
              <a:rPr lang="en-CA" sz="1400" dirty="0" smtClean="0"/>
              <a:t>Amet consetetur sadipscing elitr</a:t>
            </a:r>
          </a:p>
          <a:p>
            <a:pPr lvl="1"/>
            <a:r>
              <a:rPr lang="en-CA" sz="1400" dirty="0" smtClean="0"/>
              <a:t>sed diam nonumy eirmod tempor </a:t>
            </a:r>
          </a:p>
          <a:p>
            <a:pPr lvl="1"/>
            <a:r>
              <a:rPr lang="en-CA" sz="1400" dirty="0" smtClean="0"/>
              <a:t>invidunt ut labore </a:t>
            </a:r>
          </a:p>
          <a:p>
            <a:pPr lvl="3"/>
            <a:r>
              <a:rPr lang="en-CA" sz="1200" dirty="0" smtClean="0"/>
              <a:t>et dolore magna </a:t>
            </a:r>
          </a:p>
          <a:p>
            <a:pPr lvl="3"/>
            <a:r>
              <a:rPr lang="en-CA" sz="1200" dirty="0" smtClean="0"/>
              <a:t>ipsum</a:t>
            </a:r>
          </a:p>
          <a:p>
            <a:pPr>
              <a:buFont typeface="Wingdings" pitchFamily="2" charset="2"/>
              <a:buNone/>
            </a:pPr>
            <a:r>
              <a:rPr lang="en-CA" sz="1800" dirty="0" smtClean="0"/>
              <a:t>Ipsum dolor sit amet, </a:t>
            </a:r>
          </a:p>
          <a:p>
            <a:pPr lvl="1"/>
            <a:r>
              <a:rPr lang="en-CA" sz="1400" dirty="0" smtClean="0"/>
              <a:t>consetetur sadipscing elitr, </a:t>
            </a:r>
          </a:p>
          <a:p>
            <a:pPr lvl="1"/>
            <a:r>
              <a:rPr lang="en-CA" sz="1400" dirty="0" smtClean="0"/>
              <a:t>sed diam nonumy </a:t>
            </a:r>
          </a:p>
          <a:p>
            <a:pPr lvl="3"/>
            <a:r>
              <a:rPr lang="en-CA" sz="1200" dirty="0" smtClean="0"/>
              <a:t>eirmod tempor </a:t>
            </a:r>
          </a:p>
          <a:p>
            <a:pPr lvl="1"/>
            <a:r>
              <a:rPr lang="en-CA" sz="1400" dirty="0" smtClean="0"/>
              <a:t>invidunt ut labore et dolore magna aliquyam erat, sed diam </a:t>
            </a:r>
            <a:r>
              <a:rPr lang="en-CA" sz="1400" dirty="0" err="1" smtClean="0"/>
              <a:t>voluptua</a:t>
            </a:r>
            <a:r>
              <a:rPr lang="en-CA" sz="1400" dirty="0" smtClean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41" y="258011"/>
            <a:ext cx="946296" cy="38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4201" y="981075"/>
            <a:ext cx="3559175" cy="3073004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000">
                <a:solidFill>
                  <a:schemeClr val="accent3"/>
                </a:solidFill>
              </a:defRPr>
            </a:lvl3pPr>
            <a:lvl4pPr>
              <a:defRPr sz="1800">
                <a:solidFill>
                  <a:schemeClr val="accent3"/>
                </a:solidFill>
              </a:defRPr>
            </a:lvl4pPr>
            <a:lvl5pPr>
              <a:defRPr sz="1800">
                <a:solidFill>
                  <a:schemeClr val="accent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95776" y="981075"/>
            <a:ext cx="3559175" cy="3073004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000">
                <a:solidFill>
                  <a:schemeClr val="accent3"/>
                </a:solidFill>
              </a:defRPr>
            </a:lvl3pPr>
            <a:lvl4pPr>
              <a:defRPr sz="1800">
                <a:solidFill>
                  <a:schemeClr val="accent3"/>
                </a:solidFill>
              </a:defRPr>
            </a:lvl4pPr>
            <a:lvl5pPr>
              <a:defRPr sz="1800">
                <a:solidFill>
                  <a:schemeClr val="accent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41" y="258011"/>
            <a:ext cx="946296" cy="38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>
                <a:solidFill>
                  <a:schemeClr val="accent3"/>
                </a:solidFill>
              </a:defRPr>
            </a:lvl1pPr>
            <a:lvl2pPr>
              <a:defRPr sz="2000">
                <a:solidFill>
                  <a:schemeClr val="accent3"/>
                </a:solidFill>
              </a:defRPr>
            </a:lvl2pPr>
            <a:lvl3pPr>
              <a:defRPr sz="1800">
                <a:solidFill>
                  <a:schemeClr val="accent3"/>
                </a:solidFill>
              </a:defRPr>
            </a:lvl3pPr>
            <a:lvl4pPr>
              <a:defRPr sz="1600">
                <a:solidFill>
                  <a:schemeClr val="accent3"/>
                </a:solidFill>
              </a:defRPr>
            </a:lvl4pPr>
            <a:lvl5pPr>
              <a:defRPr sz="1600">
                <a:solidFill>
                  <a:schemeClr val="accent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>
                <a:solidFill>
                  <a:schemeClr val="accent3"/>
                </a:solidFill>
              </a:defRPr>
            </a:lvl1pPr>
            <a:lvl2pPr>
              <a:defRPr sz="2000">
                <a:solidFill>
                  <a:schemeClr val="accent3"/>
                </a:solidFill>
              </a:defRPr>
            </a:lvl2pPr>
            <a:lvl3pPr>
              <a:defRPr sz="1800">
                <a:solidFill>
                  <a:schemeClr val="accent3"/>
                </a:solidFill>
              </a:defRPr>
            </a:lvl3pPr>
            <a:lvl4pPr>
              <a:defRPr sz="1600">
                <a:solidFill>
                  <a:schemeClr val="accent3"/>
                </a:solidFill>
              </a:defRPr>
            </a:lvl4pPr>
            <a:lvl5pPr>
              <a:defRPr sz="1600">
                <a:solidFill>
                  <a:schemeClr val="accent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41" y="258011"/>
            <a:ext cx="946296" cy="38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6625" y="1228726"/>
            <a:ext cx="7270750" cy="3073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 Fourth level</a:t>
            </a:r>
            <a:br>
              <a:rPr lang="en-CA" dirty="0" smtClean="0"/>
            </a:br>
            <a:endParaRPr lang="en-CA" dirty="0" smtClean="0"/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 Fourth level</a:t>
            </a:r>
          </a:p>
          <a:p>
            <a:pPr lvl="4"/>
            <a:endParaRPr lang="en-CA" dirty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36551" y="258011"/>
            <a:ext cx="623358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dirty="0" smtClean="0"/>
              <a:t>Add Title Here</a:t>
            </a:r>
          </a:p>
        </p:txBody>
      </p:sp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42780" y="4936144"/>
            <a:ext cx="3721100" cy="2000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CA" sz="700" b="0" dirty="0">
                <a:solidFill>
                  <a:schemeClr val="bg2">
                    <a:lumMod val="50000"/>
                  </a:schemeClr>
                </a:solidFill>
              </a:rPr>
              <a:t>Copyright © </a:t>
            </a:r>
            <a:r>
              <a:rPr lang="en-CA" sz="700" b="0" dirty="0" smtClean="0">
                <a:solidFill>
                  <a:schemeClr val="bg2">
                    <a:lumMod val="50000"/>
                  </a:schemeClr>
                </a:solidFill>
              </a:rPr>
              <a:t>2015 </a:t>
            </a:r>
            <a:r>
              <a:rPr lang="en-CA" sz="700" b="0" dirty="0">
                <a:solidFill>
                  <a:schemeClr val="bg2">
                    <a:lumMod val="50000"/>
                  </a:schemeClr>
                </a:solidFill>
              </a:rPr>
              <a:t>Trapeze Software Inc., its subsidiaries and affiliates. All rights reserved.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82187" y="4902200"/>
            <a:ext cx="8466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dirty="0" smtClean="0"/>
              <a:t>Page </a:t>
            </a:r>
            <a:fld id="{15E2D179-15ED-4AB2-A444-4F9F25B71B27}" type="slidenum">
              <a:rPr lang="en-US" sz="800" b="0" smtClean="0"/>
              <a:pPr/>
              <a:t>‹#›</a:t>
            </a:fld>
            <a:endParaRPr lang="en-US" sz="8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4" r:id="rId2"/>
    <p:sldLayoutId id="2147483651" r:id="rId3"/>
    <p:sldLayoutId id="2147483655" r:id="rId4"/>
    <p:sldLayoutId id="2147483662" r:id="rId5"/>
    <p:sldLayoutId id="2147483653" r:id="rId6"/>
    <p:sldLayoutId id="2147483654" r:id="rId7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uiExpand="1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5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0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accent3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55000"/>
        </a:spcBef>
        <a:spcAft>
          <a:spcPct val="20000"/>
        </a:spcAft>
        <a:buClr>
          <a:schemeClr val="accent1"/>
        </a:buClr>
        <a:buFont typeface="Arial" pitchFamily="34" charset="0"/>
        <a:buChar char="•"/>
        <a:defRPr sz="2000">
          <a:solidFill>
            <a:schemeClr val="accent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Font typeface="Arial" pitchFamily="34" charset="0"/>
        <a:buChar char="•"/>
        <a:defRPr sz="1600">
          <a:solidFill>
            <a:schemeClr val="accent3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Font typeface="Arial" pitchFamily="34" charset="0"/>
        <a:buChar char="•"/>
        <a:defRPr sz="1600">
          <a:solidFill>
            <a:schemeClr val="accent3"/>
          </a:solidFill>
          <a:latin typeface="+mn-lt"/>
        </a:defRPr>
      </a:lvl3pPr>
      <a:lvl4pPr marL="16002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accent1"/>
        </a:buClr>
        <a:buFont typeface="Arial" pitchFamily="34" charset="0"/>
        <a:buChar char="•"/>
        <a:defRPr sz="1400">
          <a:solidFill>
            <a:schemeClr val="accent3"/>
          </a:solidFill>
          <a:latin typeface="+mn-lt"/>
        </a:defRPr>
      </a:lvl4pPr>
      <a:lvl5pPr marL="20574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rgbClr val="FBB040"/>
        </a:buClr>
        <a:buFont typeface="Arial" pitchFamily="34" charset="0"/>
        <a:buChar char="•"/>
        <a:defRPr sz="1600">
          <a:solidFill>
            <a:schemeClr val="bg2">
              <a:lumMod val="50000"/>
            </a:schemeClr>
          </a:solidFill>
          <a:latin typeface="+mn-lt"/>
        </a:defRPr>
      </a:lvl5pPr>
      <a:lvl6pPr marL="25146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rgbClr val="6CB33F"/>
        </a:buClr>
        <a:buFont typeface="Wingdings" pitchFamily="2" charset="2"/>
        <a:defRPr sz="1600">
          <a:solidFill>
            <a:srgbClr val="293133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rgbClr val="6CB33F"/>
        </a:buClr>
        <a:buFont typeface="Wingdings" pitchFamily="2" charset="2"/>
        <a:defRPr sz="1600">
          <a:solidFill>
            <a:srgbClr val="293133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rgbClr val="6CB33F"/>
        </a:buClr>
        <a:buFont typeface="Wingdings" pitchFamily="2" charset="2"/>
        <a:defRPr sz="1600">
          <a:solidFill>
            <a:srgbClr val="293133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rgbClr val="6CB33F"/>
        </a:buClr>
        <a:buFont typeface="Wingdings" pitchFamily="2" charset="2"/>
        <a:defRPr sz="1600">
          <a:solidFill>
            <a:srgbClr val="2931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27" name="Rectangle 1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73918" y="1383733"/>
            <a:ext cx="8564137" cy="148470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  <a:spcBef>
                <a:spcPct val="55000"/>
              </a:spcBef>
            </a:pPr>
            <a:r>
              <a:rPr lang="en-CA" dirty="0" smtClean="0">
                <a:solidFill>
                  <a:schemeClr val="bg1"/>
                </a:solidFill>
              </a:rPr>
              <a:t/>
            </a:r>
            <a:br>
              <a:rPr lang="en-CA" dirty="0" smtClean="0">
                <a:solidFill>
                  <a:schemeClr val="bg1"/>
                </a:solidFill>
              </a:rPr>
            </a:br>
            <a:r>
              <a:rPr lang="en-CA" dirty="0" err="1" smtClean="0">
                <a:solidFill>
                  <a:schemeClr val="bg1"/>
                </a:solidFill>
              </a:rPr>
              <a:t>Trafiken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r>
              <a:rPr lang="en-CA" dirty="0" err="1" smtClean="0">
                <a:solidFill>
                  <a:schemeClr val="bg1"/>
                </a:solidFill>
              </a:rPr>
              <a:t>i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r>
              <a:rPr lang="en-CA" dirty="0" err="1" smtClean="0">
                <a:solidFill>
                  <a:schemeClr val="bg1"/>
                </a:solidFill>
              </a:rPr>
              <a:t>FraM</a:t>
            </a:r>
            <a:r>
              <a:rPr lang="en-CA" dirty="0" smtClean="0">
                <a:solidFill>
                  <a:schemeClr val="bg1"/>
                </a:solidFill>
              </a:rPr>
              <a:t>, </a:t>
            </a:r>
            <a:r>
              <a:rPr lang="en-CA" dirty="0" err="1" smtClean="0">
                <a:solidFill>
                  <a:schemeClr val="bg1"/>
                </a:solidFill>
              </a:rPr>
              <a:t>Göteborg</a:t>
            </a:r>
            <a:r>
              <a:rPr lang="en-CA" dirty="0" smtClean="0">
                <a:solidFill>
                  <a:schemeClr val="bg1"/>
                </a:solidFill>
              </a:rPr>
              <a:t> 2015-05-19</a:t>
            </a:r>
            <a:r>
              <a:rPr lang="en-CA" sz="2000" dirty="0" smtClean="0">
                <a:solidFill>
                  <a:schemeClr val="bg1"/>
                </a:solidFill>
              </a:rPr>
              <a:t/>
            </a:r>
            <a:br>
              <a:rPr lang="en-CA" sz="2000" dirty="0" smtClean="0">
                <a:solidFill>
                  <a:schemeClr val="bg1"/>
                </a:solidFill>
              </a:rPr>
            </a:br>
            <a:r>
              <a:rPr lang="en-CA" sz="2000" dirty="0" smtClean="0">
                <a:solidFill>
                  <a:schemeClr val="bg1"/>
                </a:solidFill>
              </a:rPr>
              <a:t/>
            </a:r>
            <a:br>
              <a:rPr lang="en-CA" sz="2000" dirty="0" smtClean="0">
                <a:solidFill>
                  <a:schemeClr val="bg1"/>
                </a:solidFill>
              </a:rPr>
            </a:br>
            <a:r>
              <a:rPr lang="en-CA" sz="2000" dirty="0" smtClean="0">
                <a:solidFill>
                  <a:schemeClr val="bg1"/>
                </a:solidFill>
              </a:rPr>
              <a:t/>
            </a:r>
            <a:br>
              <a:rPr lang="en-CA" sz="2000" dirty="0" smtClean="0">
                <a:solidFill>
                  <a:schemeClr val="bg1"/>
                </a:solidFill>
              </a:rPr>
            </a:br>
            <a:r>
              <a:rPr lang="en-CA" sz="2000" dirty="0" smtClean="0">
                <a:solidFill>
                  <a:schemeClr val="bg1"/>
                </a:solidFill>
              </a:rPr>
              <a:t>Christer Viléus</a:t>
            </a:r>
            <a:endParaRPr lang="en-CA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Områdestrafik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sv-SE" sz="1800" dirty="0"/>
              <a:t>Fordon:</a:t>
            </a:r>
            <a:br>
              <a:rPr lang="sv-SE" sz="1800" dirty="0"/>
            </a:br>
            <a:r>
              <a:rPr lang="sv-SE" sz="1800" dirty="0"/>
              <a:t>Utses i planeringen</a:t>
            </a:r>
          </a:p>
          <a:p>
            <a:pPr marL="457200" indent="-457200"/>
            <a:r>
              <a:rPr lang="sv-SE" sz="1800" dirty="0"/>
              <a:t>Planering:</a:t>
            </a:r>
            <a:br>
              <a:rPr lang="sv-SE" sz="1800" dirty="0"/>
            </a:br>
            <a:r>
              <a:rPr lang="sv-SE" sz="1800" dirty="0"/>
              <a:t>I </a:t>
            </a:r>
            <a:r>
              <a:rPr lang="sv-SE" sz="1800" dirty="0" smtClean="0"/>
              <a:t>beställningsögonblicket</a:t>
            </a:r>
            <a:endParaRPr lang="sv-SE" sz="1800" dirty="0"/>
          </a:p>
        </p:txBody>
      </p:sp>
      <p:sp>
        <p:nvSpPr>
          <p:cNvPr id="18" name="Frihandsfigur 17"/>
          <p:cNvSpPr/>
          <p:nvPr/>
        </p:nvSpPr>
        <p:spPr>
          <a:xfrm>
            <a:off x="5479456" y="1514677"/>
            <a:ext cx="2087640" cy="2375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00" h="6600">
                <a:moveTo>
                  <a:pt x="1000" y="0"/>
                </a:moveTo>
                <a:lnTo>
                  <a:pt x="3400" y="400"/>
                </a:lnTo>
                <a:lnTo>
                  <a:pt x="5600" y="2600"/>
                </a:lnTo>
                <a:lnTo>
                  <a:pt x="5800" y="6000"/>
                </a:lnTo>
                <a:lnTo>
                  <a:pt x="3000" y="6600"/>
                </a:lnTo>
                <a:lnTo>
                  <a:pt x="200" y="5400"/>
                </a:lnTo>
                <a:lnTo>
                  <a:pt x="0" y="2800"/>
                </a:lnTo>
                <a:lnTo>
                  <a:pt x="400" y="200"/>
                </a:lnTo>
                <a:close/>
              </a:path>
            </a:pathLst>
          </a:custGeom>
          <a:solidFill>
            <a:srgbClr val="B0B579">
              <a:alpha val="49804"/>
            </a:srgb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9" name="Frihandsfigur 18"/>
          <p:cNvSpPr/>
          <p:nvPr/>
        </p:nvSpPr>
        <p:spPr>
          <a:xfrm>
            <a:off x="5191457" y="1082677"/>
            <a:ext cx="3190543" cy="3599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10000">
                <a:moveTo>
                  <a:pt x="0" y="0"/>
                </a:moveTo>
                <a:lnTo>
                  <a:pt x="0" y="6000"/>
                </a:lnTo>
                <a:lnTo>
                  <a:pt x="4200" y="10000"/>
                </a:lnTo>
                <a:lnTo>
                  <a:pt x="7600" y="8400"/>
                </a:lnTo>
                <a:lnTo>
                  <a:pt x="7600" y="200"/>
                </a:lnTo>
                <a:close/>
              </a:path>
            </a:pathLst>
          </a:custGeom>
          <a:noFill/>
          <a:ln w="18000">
            <a:solidFill>
              <a:srgbClr val="8FA1A5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34" name="textruta 33"/>
          <p:cNvSpPr txBox="1"/>
          <p:nvPr/>
        </p:nvSpPr>
        <p:spPr>
          <a:xfrm>
            <a:off x="5175977" y="1123717"/>
            <a:ext cx="3075692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1 10:00 (120 min)</a:t>
            </a:r>
          </a:p>
        </p:txBody>
      </p:sp>
    </p:spTree>
    <p:extLst>
      <p:ext uri="{BB962C8B-B14F-4D97-AF65-F5344CB8AC3E}">
        <p14:creationId xmlns:p14="http://schemas.microsoft.com/office/powerpoint/2010/main" val="256746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Kompletteringstrafik (mot centralt mål)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sv-SE" sz="1800" dirty="0"/>
              <a:t>Fordon:</a:t>
            </a:r>
            <a:br>
              <a:rPr lang="sv-SE" sz="1800" dirty="0"/>
            </a:br>
            <a:r>
              <a:rPr lang="sv-SE" sz="1800" dirty="0"/>
              <a:t>Dynamisk allokering</a:t>
            </a:r>
          </a:p>
          <a:p>
            <a:pPr marL="457200" indent="-457200"/>
            <a:r>
              <a:rPr lang="sv-SE" sz="1800" dirty="0"/>
              <a:t>Planering:</a:t>
            </a:r>
            <a:br>
              <a:rPr lang="sv-SE" sz="1800" dirty="0"/>
            </a:br>
            <a:r>
              <a:rPr lang="sv-SE" sz="1800" dirty="0"/>
              <a:t>När </a:t>
            </a:r>
            <a:r>
              <a:rPr lang="sv-SE" sz="1800" dirty="0" err="1" smtClean="0"/>
              <a:t>förbeställningstiden</a:t>
            </a:r>
            <a:r>
              <a:rPr lang="sv-SE" sz="1800" dirty="0" smtClean="0"/>
              <a:t> </a:t>
            </a:r>
            <a:r>
              <a:rPr lang="sv-SE" sz="1800" dirty="0"/>
              <a:t>gått ut</a:t>
            </a:r>
          </a:p>
          <a:p>
            <a:pPr marL="457200" indent="-457200"/>
            <a:r>
              <a:rPr lang="sv-SE" sz="1800" dirty="0"/>
              <a:t>Geografi:</a:t>
            </a:r>
            <a:br>
              <a:rPr lang="sv-SE" sz="1800" dirty="0"/>
            </a:br>
            <a:r>
              <a:rPr lang="sv-SE" sz="1800" dirty="0"/>
              <a:t>Ej inom variantdel</a:t>
            </a:r>
          </a:p>
        </p:txBody>
      </p:sp>
      <p:sp>
        <p:nvSpPr>
          <p:cNvPr id="8" name="Frihandsfigur 7"/>
          <p:cNvSpPr/>
          <p:nvPr/>
        </p:nvSpPr>
        <p:spPr>
          <a:xfrm>
            <a:off x="6207857" y="1319661"/>
            <a:ext cx="1799640" cy="1871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00" h="5200">
                <a:moveTo>
                  <a:pt x="4400" y="0"/>
                </a:moveTo>
                <a:lnTo>
                  <a:pt x="5000" y="2600"/>
                </a:lnTo>
                <a:lnTo>
                  <a:pt x="4000" y="4400"/>
                </a:lnTo>
                <a:lnTo>
                  <a:pt x="1400" y="5200"/>
                </a:lnTo>
                <a:lnTo>
                  <a:pt x="0" y="4400"/>
                </a:lnTo>
                <a:lnTo>
                  <a:pt x="400" y="2200"/>
                </a:lnTo>
                <a:lnTo>
                  <a:pt x="2200" y="400"/>
                </a:lnTo>
                <a:close/>
              </a:path>
            </a:pathLst>
          </a:custGeom>
          <a:solidFill>
            <a:srgbClr val="B0B579">
              <a:alpha val="50000"/>
            </a:srgb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9" name="Frihandsfigur 8"/>
          <p:cNvSpPr/>
          <p:nvPr/>
        </p:nvSpPr>
        <p:spPr>
          <a:xfrm>
            <a:off x="5343856" y="959661"/>
            <a:ext cx="2978773" cy="2663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7400">
                <a:moveTo>
                  <a:pt x="0" y="0"/>
                </a:moveTo>
                <a:lnTo>
                  <a:pt x="0" y="3400"/>
                </a:lnTo>
                <a:lnTo>
                  <a:pt x="4200" y="7400"/>
                </a:lnTo>
                <a:lnTo>
                  <a:pt x="7600" y="5800"/>
                </a:lnTo>
                <a:lnTo>
                  <a:pt x="76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5328379" y="959661"/>
            <a:ext cx="1395744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1" name="Frihandsfigur 10"/>
          <p:cNvSpPr/>
          <p:nvPr/>
        </p:nvSpPr>
        <p:spPr>
          <a:xfrm>
            <a:off x="5343857" y="2248977"/>
            <a:ext cx="2978773" cy="2375640"/>
          </a:xfrm>
          <a:custGeom>
            <a:avLst/>
            <a:gdLst>
              <a:gd name="connsiteX0" fmla="*/ 0 w 11743"/>
              <a:gd name="connsiteY0" fmla="*/ 0 h 10000"/>
              <a:gd name="connsiteX1" fmla="*/ 0 w 11743"/>
              <a:gd name="connsiteY1" fmla="*/ 10000 h 10000"/>
              <a:gd name="connsiteX2" fmla="*/ 10000 w 11743"/>
              <a:gd name="connsiteY2" fmla="*/ 10000 h 10000"/>
              <a:gd name="connsiteX3" fmla="*/ 11743 w 11743"/>
              <a:gd name="connsiteY3" fmla="*/ 7273 h 10000"/>
              <a:gd name="connsiteX4" fmla="*/ 6563 w 11743"/>
              <a:gd name="connsiteY4" fmla="*/ 6061 h 10000"/>
              <a:gd name="connsiteX5" fmla="*/ 0 w 11743"/>
              <a:gd name="connsiteY5" fmla="*/ 0 h 10000"/>
              <a:gd name="connsiteX0" fmla="*/ 0 w 11791"/>
              <a:gd name="connsiteY0" fmla="*/ 0 h 10000"/>
              <a:gd name="connsiteX1" fmla="*/ 0 w 11791"/>
              <a:gd name="connsiteY1" fmla="*/ 10000 h 10000"/>
              <a:gd name="connsiteX2" fmla="*/ 11791 w 11791"/>
              <a:gd name="connsiteY2" fmla="*/ 10000 h 10000"/>
              <a:gd name="connsiteX3" fmla="*/ 11743 w 11791"/>
              <a:gd name="connsiteY3" fmla="*/ 7273 h 10000"/>
              <a:gd name="connsiteX4" fmla="*/ 6563 w 11791"/>
              <a:gd name="connsiteY4" fmla="*/ 6061 h 10000"/>
              <a:gd name="connsiteX5" fmla="*/ 0 w 11791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91" h="10000">
                <a:moveTo>
                  <a:pt x="0" y="0"/>
                </a:moveTo>
                <a:lnTo>
                  <a:pt x="0" y="10000"/>
                </a:lnTo>
                <a:lnTo>
                  <a:pt x="11791" y="10000"/>
                </a:lnTo>
                <a:lnTo>
                  <a:pt x="11743" y="7273"/>
                </a:lnTo>
                <a:lnTo>
                  <a:pt x="6563" y="6061"/>
                </a:lnTo>
                <a:lnTo>
                  <a:pt x="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5375179" y="4168701"/>
            <a:ext cx="2947451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1 15:00 (50 min)</a:t>
            </a:r>
          </a:p>
        </p:txBody>
      </p:sp>
      <p:sp>
        <p:nvSpPr>
          <p:cNvPr id="13" name="Frihandsfigur 12"/>
          <p:cNvSpPr/>
          <p:nvPr/>
        </p:nvSpPr>
        <p:spPr>
          <a:xfrm>
            <a:off x="6135857" y="3263661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4" name="Frihandsfigur 13"/>
          <p:cNvSpPr/>
          <p:nvPr/>
        </p:nvSpPr>
        <p:spPr>
          <a:xfrm>
            <a:off x="5919857" y="3191661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3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Attribut och attributnivåer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800" dirty="0"/>
              <a:t>Egenskaper som kan kopplas till en </a:t>
            </a:r>
            <a:r>
              <a:rPr lang="sv-SE" sz="1800" dirty="0" smtClean="0"/>
              <a:t>transport, </a:t>
            </a:r>
            <a:r>
              <a:rPr lang="sv-SE" sz="1800" dirty="0"/>
              <a:t>tex: </a:t>
            </a:r>
            <a:r>
              <a:rPr lang="sv-SE" sz="1800" dirty="0" smtClean="0"/>
              <a:t>restyper, </a:t>
            </a:r>
            <a:r>
              <a:rPr lang="sv-SE" sz="1800" dirty="0"/>
              <a:t>lågt insteg och trappklättrare.</a:t>
            </a:r>
          </a:p>
          <a:p>
            <a:pPr marL="0" indent="0">
              <a:buNone/>
            </a:pPr>
            <a:r>
              <a:rPr lang="sv-SE" sz="1800" dirty="0"/>
              <a:t>Fyra olika nivåer:</a:t>
            </a:r>
          </a:p>
          <a:p>
            <a:pPr marL="457200" indent="-457200"/>
            <a:r>
              <a:rPr lang="sv-SE" sz="1800" dirty="0" smtClean="0"/>
              <a:t>Trafikbeskrivning</a:t>
            </a:r>
            <a:endParaRPr lang="sv-SE" sz="1800" dirty="0"/>
          </a:p>
          <a:p>
            <a:pPr marL="457200" indent="-457200"/>
            <a:r>
              <a:rPr lang="sv-SE" sz="1800" dirty="0"/>
              <a:t>Variant</a:t>
            </a:r>
          </a:p>
          <a:p>
            <a:pPr marL="457200" indent="-457200"/>
            <a:r>
              <a:rPr lang="sv-SE" sz="1800" dirty="0" smtClean="0"/>
              <a:t>Schema/Tur</a:t>
            </a:r>
            <a:endParaRPr lang="sv-SE" sz="1800" dirty="0"/>
          </a:p>
          <a:p>
            <a:pPr marL="457200" indent="-457200"/>
            <a:r>
              <a:rPr lang="sv-SE" sz="1800" dirty="0" smtClean="0"/>
              <a:t>Plan/Transport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268025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Attributnivåer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sv-SE" sz="1800" dirty="0"/>
              <a:t>Attribut ärvs neråt</a:t>
            </a:r>
          </a:p>
          <a:p>
            <a:pPr marL="457200" indent="-457200"/>
            <a:r>
              <a:rPr lang="sv-SE" sz="1800" dirty="0"/>
              <a:t>Möjlighet att ändra attribut på alla nivåer</a:t>
            </a:r>
          </a:p>
        </p:txBody>
      </p:sp>
      <p:sp>
        <p:nvSpPr>
          <p:cNvPr id="15" name="Rektangel 14"/>
          <p:cNvSpPr/>
          <p:nvPr/>
        </p:nvSpPr>
        <p:spPr>
          <a:xfrm>
            <a:off x="4965744" y="1380163"/>
            <a:ext cx="1918009" cy="508696"/>
          </a:xfrm>
          <a:prstGeom prst="rect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0" dirty="0" smtClean="0">
                <a:solidFill>
                  <a:schemeClr val="tx2"/>
                </a:solidFill>
              </a:rPr>
              <a:t>Trafikbeskrivning</a:t>
            </a:r>
            <a:endParaRPr lang="sv-SE" sz="1400" b="0" dirty="0" smtClean="0">
              <a:solidFill>
                <a:schemeClr val="tx2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4965747" y="2441312"/>
            <a:ext cx="1918009" cy="508696"/>
          </a:xfrm>
          <a:prstGeom prst="rect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0" dirty="0" smtClean="0">
                <a:solidFill>
                  <a:schemeClr val="tx2"/>
                </a:solidFill>
              </a:rPr>
              <a:t>Variant</a:t>
            </a:r>
          </a:p>
        </p:txBody>
      </p:sp>
      <p:sp>
        <p:nvSpPr>
          <p:cNvPr id="17" name="Rektangel 16"/>
          <p:cNvSpPr/>
          <p:nvPr/>
        </p:nvSpPr>
        <p:spPr>
          <a:xfrm>
            <a:off x="4965747" y="3275476"/>
            <a:ext cx="1918009" cy="508696"/>
          </a:xfrm>
          <a:prstGeom prst="rect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0" dirty="0" smtClean="0">
                <a:solidFill>
                  <a:schemeClr val="tx2"/>
                </a:solidFill>
              </a:rPr>
              <a:t>Schema/Tur</a:t>
            </a:r>
            <a:endParaRPr lang="sv-SE" sz="1400" b="0" dirty="0" smtClean="0">
              <a:solidFill>
                <a:schemeClr val="tx2"/>
              </a:solidFill>
            </a:endParaRPr>
          </a:p>
        </p:txBody>
      </p:sp>
      <p:sp>
        <p:nvSpPr>
          <p:cNvPr id="18" name="Rektangel 17"/>
          <p:cNvSpPr/>
          <p:nvPr/>
        </p:nvSpPr>
        <p:spPr>
          <a:xfrm>
            <a:off x="4965747" y="4173023"/>
            <a:ext cx="1918009" cy="508696"/>
          </a:xfrm>
          <a:prstGeom prst="rect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0" dirty="0" smtClean="0">
                <a:solidFill>
                  <a:schemeClr val="tx2"/>
                </a:solidFill>
              </a:rPr>
              <a:t>Plan/Transport</a:t>
            </a:r>
            <a:endParaRPr lang="sv-SE" sz="1400" b="0" dirty="0" smtClean="0">
              <a:solidFill>
                <a:schemeClr val="tx2"/>
              </a:solidFill>
            </a:endParaRPr>
          </a:p>
        </p:txBody>
      </p:sp>
      <p:sp>
        <p:nvSpPr>
          <p:cNvPr id="19" name="Ellips 18"/>
          <p:cNvSpPr/>
          <p:nvPr/>
        </p:nvSpPr>
        <p:spPr>
          <a:xfrm>
            <a:off x="7173678" y="1084497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A - 1</a:t>
            </a:r>
            <a:endParaRPr lang="sv-SE" sz="1200" b="0" dirty="0">
              <a:solidFill>
                <a:schemeClr val="tx2"/>
              </a:solidFill>
            </a:endParaRPr>
          </a:p>
        </p:txBody>
      </p:sp>
      <p:sp>
        <p:nvSpPr>
          <p:cNvPr id="20" name="Ellips 19"/>
          <p:cNvSpPr/>
          <p:nvPr/>
        </p:nvSpPr>
        <p:spPr>
          <a:xfrm>
            <a:off x="7173678" y="1505018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B - 1</a:t>
            </a:r>
            <a:endParaRPr lang="sv-SE" sz="1200" b="0" dirty="0">
              <a:solidFill>
                <a:schemeClr val="tx2"/>
              </a:solidFill>
            </a:endParaRPr>
          </a:p>
        </p:txBody>
      </p:sp>
      <p:sp>
        <p:nvSpPr>
          <p:cNvPr id="21" name="Ellips 20"/>
          <p:cNvSpPr/>
          <p:nvPr/>
        </p:nvSpPr>
        <p:spPr>
          <a:xfrm>
            <a:off x="7173683" y="1926633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C - 1</a:t>
            </a:r>
            <a:endParaRPr lang="sv-SE" sz="1200" b="0" dirty="0">
              <a:solidFill>
                <a:schemeClr val="tx2"/>
              </a:solidFill>
            </a:endParaRPr>
          </a:p>
        </p:txBody>
      </p:sp>
      <p:sp>
        <p:nvSpPr>
          <p:cNvPr id="22" name="Ellips 21"/>
          <p:cNvSpPr/>
          <p:nvPr/>
        </p:nvSpPr>
        <p:spPr>
          <a:xfrm>
            <a:off x="7173684" y="2584181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A - 2</a:t>
            </a:r>
            <a:endParaRPr lang="sv-SE" sz="1200" b="0" dirty="0">
              <a:solidFill>
                <a:schemeClr val="tx2"/>
              </a:solidFill>
            </a:endParaRPr>
          </a:p>
        </p:txBody>
      </p:sp>
      <p:sp>
        <p:nvSpPr>
          <p:cNvPr id="23" name="Ellips 22"/>
          <p:cNvSpPr/>
          <p:nvPr/>
        </p:nvSpPr>
        <p:spPr>
          <a:xfrm>
            <a:off x="7173683" y="3403487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A - 3</a:t>
            </a:r>
            <a:endParaRPr lang="sv-SE" sz="1200" b="0" dirty="0">
              <a:solidFill>
                <a:schemeClr val="tx2"/>
              </a:solidFill>
            </a:endParaRPr>
          </a:p>
        </p:txBody>
      </p:sp>
      <p:sp>
        <p:nvSpPr>
          <p:cNvPr id="24" name="Ellips 23"/>
          <p:cNvSpPr/>
          <p:nvPr/>
        </p:nvSpPr>
        <p:spPr>
          <a:xfrm>
            <a:off x="7173685" y="4305814"/>
            <a:ext cx="1661529" cy="252674"/>
          </a:xfrm>
          <a:prstGeom prst="ellipse">
            <a:avLst/>
          </a:prstGeom>
          <a:solidFill>
            <a:srgbClr val="FEB325"/>
          </a:solidFill>
          <a:ln>
            <a:solidFill>
              <a:srgbClr val="9D00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b="0" dirty="0" smtClean="0">
                <a:solidFill>
                  <a:schemeClr val="tx2"/>
                </a:solidFill>
              </a:rPr>
              <a:t>Attribut B - 2</a:t>
            </a:r>
            <a:endParaRPr lang="sv-SE" sz="1200" b="0" dirty="0">
              <a:solidFill>
                <a:schemeClr val="tx2"/>
              </a:solidFill>
            </a:endParaRPr>
          </a:p>
        </p:txBody>
      </p:sp>
      <p:cxnSp>
        <p:nvCxnSpPr>
          <p:cNvPr id="25" name="Rak 24"/>
          <p:cNvCxnSpPr>
            <a:stCxn id="15" idx="2"/>
            <a:endCxn id="16" idx="0"/>
          </p:cNvCxnSpPr>
          <p:nvPr/>
        </p:nvCxnSpPr>
        <p:spPr>
          <a:xfrm>
            <a:off x="5924749" y="1888859"/>
            <a:ext cx="3" cy="552453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ak 25"/>
          <p:cNvCxnSpPr>
            <a:stCxn id="16" idx="2"/>
            <a:endCxn id="17" idx="0"/>
          </p:cNvCxnSpPr>
          <p:nvPr/>
        </p:nvCxnSpPr>
        <p:spPr>
          <a:xfrm>
            <a:off x="5924752" y="2950008"/>
            <a:ext cx="0" cy="325468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ak 26"/>
          <p:cNvCxnSpPr>
            <a:stCxn id="17" idx="2"/>
            <a:endCxn id="18" idx="0"/>
          </p:cNvCxnSpPr>
          <p:nvPr/>
        </p:nvCxnSpPr>
        <p:spPr>
          <a:xfrm>
            <a:off x="5924752" y="3784172"/>
            <a:ext cx="0" cy="388851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ak 27"/>
          <p:cNvCxnSpPr>
            <a:stCxn id="19" idx="2"/>
            <a:endCxn id="15" idx="3"/>
          </p:cNvCxnSpPr>
          <p:nvPr/>
        </p:nvCxnSpPr>
        <p:spPr>
          <a:xfrm flipH="1">
            <a:off x="6883753" y="1210834"/>
            <a:ext cx="289925" cy="423677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k 28"/>
          <p:cNvCxnSpPr>
            <a:stCxn id="20" idx="2"/>
            <a:endCxn id="15" idx="3"/>
          </p:cNvCxnSpPr>
          <p:nvPr/>
        </p:nvCxnSpPr>
        <p:spPr>
          <a:xfrm flipH="1">
            <a:off x="6883753" y="1631355"/>
            <a:ext cx="289925" cy="3156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ak 29"/>
          <p:cNvCxnSpPr>
            <a:stCxn id="15" idx="3"/>
            <a:endCxn id="21" idx="2"/>
          </p:cNvCxnSpPr>
          <p:nvPr/>
        </p:nvCxnSpPr>
        <p:spPr>
          <a:xfrm>
            <a:off x="6883753" y="1634511"/>
            <a:ext cx="289930" cy="418459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ak 30"/>
          <p:cNvCxnSpPr>
            <a:stCxn id="22" idx="2"/>
            <a:endCxn id="16" idx="3"/>
          </p:cNvCxnSpPr>
          <p:nvPr/>
        </p:nvCxnSpPr>
        <p:spPr>
          <a:xfrm flipH="1" flipV="1">
            <a:off x="6883756" y="2695660"/>
            <a:ext cx="289928" cy="14858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ak 31"/>
          <p:cNvCxnSpPr>
            <a:stCxn id="23" idx="2"/>
            <a:endCxn id="17" idx="3"/>
          </p:cNvCxnSpPr>
          <p:nvPr/>
        </p:nvCxnSpPr>
        <p:spPr>
          <a:xfrm flipH="1">
            <a:off x="6883756" y="3529824"/>
            <a:ext cx="289927" cy="0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ak 32"/>
          <p:cNvCxnSpPr>
            <a:stCxn id="24" idx="2"/>
            <a:endCxn id="18" idx="3"/>
          </p:cNvCxnSpPr>
          <p:nvPr/>
        </p:nvCxnSpPr>
        <p:spPr>
          <a:xfrm flipH="1" flipV="1">
            <a:off x="6883756" y="4427371"/>
            <a:ext cx="289929" cy="4780"/>
          </a:xfrm>
          <a:prstGeom prst="line">
            <a:avLst/>
          </a:prstGeom>
          <a:ln>
            <a:solidFill>
              <a:srgbClr val="9D0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39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Urval för att hitta en transport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nn-NO" sz="1800" dirty="0"/>
              <a:t>Koordinater</a:t>
            </a:r>
          </a:p>
          <a:p>
            <a:pPr marL="457200" indent="-457200"/>
            <a:r>
              <a:rPr lang="nn-NO" sz="1800" dirty="0"/>
              <a:t>Datum</a:t>
            </a:r>
          </a:p>
          <a:p>
            <a:pPr marL="457200" indent="-457200"/>
            <a:r>
              <a:rPr lang="nn-NO" sz="1800" dirty="0"/>
              <a:t>Tid</a:t>
            </a:r>
          </a:p>
          <a:p>
            <a:pPr marL="457200" indent="-457200"/>
            <a:r>
              <a:rPr lang="nn-NO" sz="1800" dirty="0"/>
              <a:t>Attribut</a:t>
            </a:r>
          </a:p>
          <a:p>
            <a:pPr marL="457200" indent="-457200"/>
            <a:r>
              <a:rPr lang="nn-NO" sz="1800" dirty="0" smtClean="0"/>
              <a:t>Prioritet</a:t>
            </a:r>
          </a:p>
          <a:p>
            <a:pPr marL="457200" indent="-457200"/>
            <a:r>
              <a:rPr lang="nn-NO" sz="1800" dirty="0" smtClean="0">
                <a:latin typeface="Univers 45 Light"/>
              </a:rPr>
              <a:t>ID:n (tex GUIDar)</a:t>
            </a:r>
          </a:p>
          <a:p>
            <a:pPr marL="457200" indent="-457200"/>
            <a:r>
              <a:rPr lang="nn-NO" sz="1800" dirty="0" smtClean="0">
                <a:latin typeface="Univers 45 Light"/>
              </a:rPr>
              <a:t>Bokningsläge</a:t>
            </a:r>
            <a:endParaRPr lang="sv-SE" sz="1800" dirty="0">
              <a:latin typeface="Univers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15551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Transporterna som presenteras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800" dirty="0"/>
              <a:t>Första förslaget överensstämmer bäst med den önskade bokningen. Kontrollera innan bokning:</a:t>
            </a:r>
          </a:p>
          <a:p>
            <a:pPr marL="457200" indent="-457200"/>
            <a:r>
              <a:rPr lang="sv-SE" sz="1800" dirty="0"/>
              <a:t>Ej fullbokad</a:t>
            </a:r>
          </a:p>
          <a:p>
            <a:pPr marL="457200" indent="-457200"/>
            <a:r>
              <a:rPr lang="sv-SE" sz="1800" dirty="0"/>
              <a:t>Om fordon är uppsatt för turen:</a:t>
            </a:r>
            <a:br>
              <a:rPr lang="sv-SE" sz="1800" dirty="0"/>
            </a:br>
            <a:r>
              <a:rPr lang="sv-SE" sz="1800" dirty="0"/>
              <a:t>Fordons attribut stämmer överens med bokningens attribut</a:t>
            </a:r>
            <a:endParaRPr lang="sv-SE" sz="1800" dirty="0">
              <a:latin typeface="Univers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44978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Integration med andra system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sv-SE" sz="1800" dirty="0"/>
              <a:t>Kan ta emot beställning </a:t>
            </a:r>
            <a:r>
              <a:rPr lang="sv-SE" sz="1800" dirty="0" err="1"/>
              <a:t>mha</a:t>
            </a:r>
            <a:r>
              <a:rPr lang="sv-SE" sz="1800" dirty="0"/>
              <a:t> koordinater och </a:t>
            </a:r>
            <a:r>
              <a:rPr lang="sv-SE" sz="1800" dirty="0" err="1"/>
              <a:t>GUIDar</a:t>
            </a:r>
            <a:endParaRPr lang="sv-SE" sz="1800" dirty="0"/>
          </a:p>
          <a:p>
            <a:pPr marL="457200" indent="-457200"/>
            <a:r>
              <a:rPr lang="sv-SE" sz="1800" dirty="0"/>
              <a:t>Då sker ingen sökning av lämplig tur/avgång utan vi lägger till beställningen och knyter den direkt till önskad tur/avgång</a:t>
            </a:r>
          </a:p>
          <a:p>
            <a:pPr marL="457200" indent="-457200"/>
            <a:r>
              <a:rPr lang="sv-SE" sz="1800" dirty="0"/>
              <a:t>Även möjligheter till export/import från andra system för att underlätta det dagliga arbetet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445792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sv-SE" sz="1800" dirty="0"/>
              <a:t>Termer och </a:t>
            </a:r>
            <a:r>
              <a:rPr lang="sv-SE" sz="1800" dirty="0" smtClean="0"/>
              <a:t>definitioner</a:t>
            </a:r>
          </a:p>
          <a:p>
            <a:pPr marL="457200" indent="-457200"/>
            <a:r>
              <a:rPr lang="sv-SE" sz="1800" dirty="0" smtClean="0"/>
              <a:t>Trafik </a:t>
            </a:r>
            <a:r>
              <a:rPr lang="sv-SE" sz="1800" dirty="0"/>
              <a:t>vår lösning möjliggör</a:t>
            </a:r>
          </a:p>
          <a:p>
            <a:pPr marL="457200" indent="-457200"/>
            <a:r>
              <a:rPr lang="sv-SE" sz="1800" dirty="0" smtClean="0"/>
              <a:t>Möjligheter för urval förutom geografiskt och tidsmässigt</a:t>
            </a:r>
            <a:endParaRPr lang="sv-SE" sz="1800" dirty="0"/>
          </a:p>
          <a:p>
            <a:pPr marL="457200" indent="-457200"/>
            <a:r>
              <a:rPr lang="sv-SE" sz="1800" dirty="0"/>
              <a:t>Hur man hittar lämpliga </a:t>
            </a:r>
            <a:r>
              <a:rPr lang="sv-SE" sz="1800" dirty="0" smtClean="0"/>
              <a:t>transporter</a:t>
            </a:r>
            <a:endParaRPr lang="sv-SE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65" y="1771125"/>
            <a:ext cx="6883823" cy="381000"/>
          </a:xfrm>
        </p:spPr>
        <p:txBody>
          <a:bodyPr/>
          <a:lstStyle/>
          <a:p>
            <a:pPr marL="457200" indent="-457200" algn="ctr"/>
            <a:r>
              <a:rPr lang="en-US" sz="3200" dirty="0" smtClean="0"/>
              <a:t>“Public </a:t>
            </a:r>
            <a:r>
              <a:rPr lang="en-US" sz="3200" dirty="0"/>
              <a:t>transport is scheduled services on fixed </a:t>
            </a:r>
            <a:r>
              <a:rPr lang="en-US" sz="3200" dirty="0" smtClean="0"/>
              <a:t>routes”</a:t>
            </a:r>
            <a:endParaRPr lang="sv-SE" sz="3200" dirty="0"/>
          </a:p>
        </p:txBody>
      </p:sp>
    </p:spTree>
    <p:extLst>
      <p:ext uri="{BB962C8B-B14F-4D97-AF65-F5344CB8AC3E}">
        <p14:creationId xmlns:p14="http://schemas.microsoft.com/office/powerpoint/2010/main" val="150307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/>
              <a:t>Termer och begrepp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4" y="1082677"/>
            <a:ext cx="4108073" cy="3476624"/>
          </a:xfrm>
          <a:solidFill>
            <a:srgbClr val="FFFFFF"/>
          </a:solidFill>
        </p:spPr>
        <p:txBody>
          <a:bodyPr/>
          <a:lstStyle/>
          <a:p>
            <a:pPr marL="457200" indent="-457200">
              <a:buClr>
                <a:schemeClr val="bg1"/>
              </a:buClr>
            </a:pPr>
            <a:r>
              <a:rPr lang="sv-SE" sz="1800" b="1" dirty="0" err="1">
                <a:solidFill>
                  <a:schemeClr val="bg1"/>
                </a:solidFill>
              </a:rPr>
              <a:t>Fixed</a:t>
            </a:r>
            <a:r>
              <a:rPr lang="sv-SE" sz="1800" b="1" dirty="0">
                <a:solidFill>
                  <a:schemeClr val="bg1"/>
                </a:solidFill>
              </a:rPr>
              <a:t> Route</a:t>
            </a:r>
            <a:r>
              <a:rPr lang="sv-SE" sz="1800" dirty="0">
                <a:solidFill>
                  <a:schemeClr val="bg1"/>
                </a:solidFill>
              </a:rPr>
              <a:t> = Linje</a:t>
            </a:r>
          </a:p>
          <a:p>
            <a:pPr marL="457200" indent="-457200">
              <a:buClr>
                <a:schemeClr val="bg1"/>
              </a:buClr>
            </a:pPr>
            <a:r>
              <a:rPr lang="sv-SE" sz="1800" b="1" dirty="0" err="1">
                <a:solidFill>
                  <a:schemeClr val="bg1"/>
                </a:solidFill>
              </a:rPr>
              <a:t>Demand</a:t>
            </a:r>
            <a:r>
              <a:rPr lang="sv-SE" sz="1800" b="1" dirty="0">
                <a:solidFill>
                  <a:schemeClr val="bg1"/>
                </a:solidFill>
              </a:rPr>
              <a:t>/</a:t>
            </a:r>
            <a:r>
              <a:rPr lang="sv-SE" sz="1800" b="1" dirty="0" err="1">
                <a:solidFill>
                  <a:schemeClr val="bg1"/>
                </a:solidFill>
              </a:rPr>
              <a:t>Response</a:t>
            </a:r>
            <a:r>
              <a:rPr lang="sv-SE" sz="1800" b="1" dirty="0">
                <a:solidFill>
                  <a:schemeClr val="bg1"/>
                </a:solidFill>
              </a:rPr>
              <a:t> </a:t>
            </a:r>
            <a:r>
              <a:rPr lang="sv-SE" sz="1800" b="1" dirty="0" err="1">
                <a:solidFill>
                  <a:schemeClr val="bg1"/>
                </a:solidFill>
              </a:rPr>
              <a:t>Fixed</a:t>
            </a:r>
            <a:r>
              <a:rPr lang="sv-SE" sz="1800" b="1" dirty="0">
                <a:solidFill>
                  <a:schemeClr val="bg1"/>
                </a:solidFill>
              </a:rPr>
              <a:t> Route</a:t>
            </a:r>
            <a:r>
              <a:rPr lang="sv-SE" sz="1800" dirty="0">
                <a:solidFill>
                  <a:schemeClr val="bg1"/>
                </a:solidFill>
              </a:rPr>
              <a:t> = Anropsstyrd linje</a:t>
            </a:r>
          </a:p>
          <a:p>
            <a:pPr marL="457200" indent="-457200">
              <a:buClr>
                <a:schemeClr val="bg1"/>
              </a:buClr>
            </a:pPr>
            <a:r>
              <a:rPr lang="sv-SE" sz="1800" b="1" dirty="0">
                <a:solidFill>
                  <a:schemeClr val="bg1"/>
                </a:solidFill>
              </a:rPr>
              <a:t>Flexible route</a:t>
            </a:r>
            <a:r>
              <a:rPr lang="sv-SE" sz="1800" dirty="0">
                <a:solidFill>
                  <a:schemeClr val="bg1"/>
                </a:solidFill>
              </a:rPr>
              <a:t> = </a:t>
            </a:r>
            <a:r>
              <a:rPr lang="sv-SE" sz="1800" dirty="0" err="1">
                <a:solidFill>
                  <a:schemeClr val="bg1"/>
                </a:solidFill>
              </a:rPr>
              <a:t>flextrafik</a:t>
            </a:r>
            <a:r>
              <a:rPr lang="sv-SE" sz="1800" dirty="0">
                <a:solidFill>
                  <a:schemeClr val="bg1"/>
                </a:solidFill>
              </a:rPr>
              <a:t> (Planet), närtrafik (tex Hörbymodellen) mm</a:t>
            </a:r>
          </a:p>
          <a:p>
            <a:pPr marL="457200" indent="-457200">
              <a:buClr>
                <a:schemeClr val="bg1"/>
              </a:buClr>
            </a:pPr>
            <a:r>
              <a:rPr lang="sv-SE" sz="1800" b="1" dirty="0" err="1">
                <a:solidFill>
                  <a:schemeClr val="bg1"/>
                </a:solidFill>
              </a:rPr>
              <a:t>Free</a:t>
            </a:r>
            <a:r>
              <a:rPr lang="sv-SE" sz="1800" b="1" dirty="0">
                <a:solidFill>
                  <a:schemeClr val="bg1"/>
                </a:solidFill>
              </a:rPr>
              <a:t> route </a:t>
            </a:r>
            <a:r>
              <a:rPr lang="sv-SE" sz="1800" dirty="0">
                <a:solidFill>
                  <a:schemeClr val="bg1"/>
                </a:solidFill>
              </a:rPr>
              <a:t>= fordonsplanering, områdestrafik</a:t>
            </a:r>
          </a:p>
        </p:txBody>
      </p:sp>
      <p:grpSp>
        <p:nvGrpSpPr>
          <p:cNvPr id="19" name="Grupp 18"/>
          <p:cNvGrpSpPr/>
          <p:nvPr/>
        </p:nvGrpSpPr>
        <p:grpSpPr>
          <a:xfrm>
            <a:off x="6660494" y="1425844"/>
            <a:ext cx="857573" cy="2050943"/>
            <a:chOff x="6660494" y="1425844"/>
            <a:chExt cx="857573" cy="2050943"/>
          </a:xfrm>
        </p:grpSpPr>
        <p:sp>
          <p:nvSpPr>
            <p:cNvPr id="4" name="Ellips 3"/>
            <p:cNvSpPr/>
            <p:nvPr/>
          </p:nvSpPr>
          <p:spPr bwMode="auto">
            <a:xfrm>
              <a:off x="6660494" y="1425844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5" name="Ellips 4"/>
            <p:cNvSpPr/>
            <p:nvPr/>
          </p:nvSpPr>
          <p:spPr bwMode="auto">
            <a:xfrm>
              <a:off x="6867885" y="1903709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6" name="Ellips 5"/>
            <p:cNvSpPr/>
            <p:nvPr/>
          </p:nvSpPr>
          <p:spPr bwMode="auto">
            <a:xfrm>
              <a:off x="7363084" y="2539139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7" name="Ellips 6"/>
            <p:cNvSpPr/>
            <p:nvPr/>
          </p:nvSpPr>
          <p:spPr bwMode="auto">
            <a:xfrm>
              <a:off x="7214014" y="3321804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cxnSp>
          <p:nvCxnSpPr>
            <p:cNvPr id="9" name="Rak pil 8"/>
            <p:cNvCxnSpPr>
              <a:stCxn id="4" idx="4"/>
              <a:endCxn id="5" idx="0"/>
            </p:cNvCxnSpPr>
            <p:nvPr/>
          </p:nvCxnSpPr>
          <p:spPr bwMode="auto">
            <a:xfrm>
              <a:off x="6737986" y="1580827"/>
              <a:ext cx="207391" cy="322882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Rak pil 10"/>
            <p:cNvCxnSpPr>
              <a:stCxn id="5" idx="5"/>
              <a:endCxn id="6" idx="0"/>
            </p:cNvCxnSpPr>
            <p:nvPr/>
          </p:nvCxnSpPr>
          <p:spPr bwMode="auto">
            <a:xfrm>
              <a:off x="7000171" y="2035995"/>
              <a:ext cx="440405" cy="503144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Rak pil 14"/>
            <p:cNvCxnSpPr>
              <a:stCxn id="6" idx="3"/>
              <a:endCxn id="7" idx="0"/>
            </p:cNvCxnSpPr>
            <p:nvPr/>
          </p:nvCxnSpPr>
          <p:spPr bwMode="auto">
            <a:xfrm flipH="1">
              <a:off x="7291506" y="2671425"/>
              <a:ext cx="94275" cy="650379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9" name="Grupp 48"/>
          <p:cNvGrpSpPr/>
          <p:nvPr/>
        </p:nvGrpSpPr>
        <p:grpSpPr>
          <a:xfrm>
            <a:off x="6660494" y="1425844"/>
            <a:ext cx="857573" cy="2050943"/>
            <a:chOff x="7748694" y="1425844"/>
            <a:chExt cx="857573" cy="2050943"/>
          </a:xfrm>
        </p:grpSpPr>
        <p:sp>
          <p:nvSpPr>
            <p:cNvPr id="21" name="Ellips 20"/>
            <p:cNvSpPr/>
            <p:nvPr/>
          </p:nvSpPr>
          <p:spPr bwMode="auto">
            <a:xfrm>
              <a:off x="7748694" y="1425844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Ellips 21"/>
            <p:cNvSpPr/>
            <p:nvPr/>
          </p:nvSpPr>
          <p:spPr bwMode="auto">
            <a:xfrm>
              <a:off x="7956085" y="1903709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Ellips 22"/>
            <p:cNvSpPr/>
            <p:nvPr/>
          </p:nvSpPr>
          <p:spPr bwMode="auto">
            <a:xfrm>
              <a:off x="8451284" y="2539139"/>
              <a:ext cx="154983" cy="154983"/>
            </a:xfrm>
            <a:prstGeom prst="ellipse">
              <a:avLst/>
            </a:prstGeom>
            <a:solidFill>
              <a:srgbClr val="FEB325">
                <a:alpha val="50196"/>
              </a:srgbClr>
            </a:solidFill>
            <a:ln w="12700" cap="flat" cmpd="sng" algn="ctr">
              <a:solidFill>
                <a:srgbClr val="9D0020">
                  <a:alpha val="50196"/>
                </a:srgb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Ellips 23"/>
            <p:cNvSpPr/>
            <p:nvPr/>
          </p:nvSpPr>
          <p:spPr bwMode="auto">
            <a:xfrm>
              <a:off x="8302214" y="3321804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cxnSp>
          <p:nvCxnSpPr>
            <p:cNvPr id="25" name="Rak pil 24"/>
            <p:cNvCxnSpPr>
              <a:stCxn id="21" idx="4"/>
              <a:endCxn id="22" idx="0"/>
            </p:cNvCxnSpPr>
            <p:nvPr/>
          </p:nvCxnSpPr>
          <p:spPr bwMode="auto">
            <a:xfrm>
              <a:off x="7826186" y="1580827"/>
              <a:ext cx="207391" cy="322882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Rak pil 25"/>
            <p:cNvCxnSpPr>
              <a:stCxn id="22" idx="5"/>
              <a:endCxn id="23" idx="0"/>
            </p:cNvCxnSpPr>
            <p:nvPr/>
          </p:nvCxnSpPr>
          <p:spPr bwMode="auto">
            <a:xfrm>
              <a:off x="8088371" y="2035995"/>
              <a:ext cx="440405" cy="503144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9D0020">
                  <a:alpha val="50196"/>
                </a:srgb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Rak pil 26"/>
            <p:cNvCxnSpPr>
              <a:stCxn id="23" idx="3"/>
              <a:endCxn id="24" idx="0"/>
            </p:cNvCxnSpPr>
            <p:nvPr/>
          </p:nvCxnSpPr>
          <p:spPr bwMode="auto">
            <a:xfrm flipH="1">
              <a:off x="8379706" y="2671425"/>
              <a:ext cx="94275" cy="650379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9D0020">
                  <a:alpha val="50196"/>
                </a:srgb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Rak pil 27"/>
            <p:cNvCxnSpPr>
              <a:stCxn id="22" idx="5"/>
              <a:endCxn id="24" idx="0"/>
            </p:cNvCxnSpPr>
            <p:nvPr/>
          </p:nvCxnSpPr>
          <p:spPr bwMode="auto">
            <a:xfrm>
              <a:off x="8088371" y="2035995"/>
              <a:ext cx="291335" cy="1285809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8" name="Grupp 47"/>
          <p:cNvGrpSpPr/>
          <p:nvPr/>
        </p:nvGrpSpPr>
        <p:grpSpPr>
          <a:xfrm>
            <a:off x="6511717" y="1425844"/>
            <a:ext cx="1050010" cy="2077584"/>
            <a:chOff x="5426202" y="1399203"/>
            <a:chExt cx="1050010" cy="2077584"/>
          </a:xfrm>
        </p:grpSpPr>
        <p:sp>
          <p:nvSpPr>
            <p:cNvPr id="41" name="Ellips 40"/>
            <p:cNvSpPr/>
            <p:nvPr/>
          </p:nvSpPr>
          <p:spPr bwMode="auto">
            <a:xfrm>
              <a:off x="5572294" y="1399203"/>
              <a:ext cx="154983" cy="154983"/>
            </a:xfrm>
            <a:prstGeom prst="ellipse">
              <a:avLst/>
            </a:prstGeom>
            <a:solidFill>
              <a:srgbClr val="FEB325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  <p:cxnSp>
          <p:nvCxnSpPr>
            <p:cNvPr id="42" name="Rak pil 41"/>
            <p:cNvCxnSpPr>
              <a:stCxn id="41" idx="4"/>
              <a:endCxn id="43" idx="52"/>
            </p:cNvCxnSpPr>
            <p:nvPr/>
          </p:nvCxnSpPr>
          <p:spPr bwMode="auto">
            <a:xfrm>
              <a:off x="5649786" y="1554186"/>
              <a:ext cx="252989" cy="77569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3" name="Frihandsfigur 42"/>
            <p:cNvSpPr/>
            <p:nvPr/>
          </p:nvSpPr>
          <p:spPr bwMode="auto">
            <a:xfrm>
              <a:off x="5426202" y="2314378"/>
              <a:ext cx="1050010" cy="1162409"/>
            </a:xfrm>
            <a:custGeom>
              <a:avLst/>
              <a:gdLst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755542 w 1050010"/>
                <a:gd name="connsiteY21" fmla="*/ 689674 h 1162409"/>
                <a:gd name="connsiteX22" fmla="*/ 709047 w 1050010"/>
                <a:gd name="connsiteY22" fmla="*/ 728420 h 1162409"/>
                <a:gd name="connsiteX23" fmla="*/ 693549 w 1050010"/>
                <a:gd name="connsiteY23" fmla="*/ 774915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244098 w 1050010"/>
                <a:gd name="connsiteY36" fmla="*/ 728420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755542 w 1050010"/>
                <a:gd name="connsiteY21" fmla="*/ 689674 h 1162409"/>
                <a:gd name="connsiteX22" fmla="*/ 709047 w 1050010"/>
                <a:gd name="connsiteY22" fmla="*/ 728420 h 1162409"/>
                <a:gd name="connsiteX23" fmla="*/ 747793 w 1050010"/>
                <a:gd name="connsiteY23" fmla="*/ 798163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244098 w 1050010"/>
                <a:gd name="connsiteY36" fmla="*/ 728420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755542 w 1050010"/>
                <a:gd name="connsiteY21" fmla="*/ 689674 h 1162409"/>
                <a:gd name="connsiteX22" fmla="*/ 864030 w 1050010"/>
                <a:gd name="connsiteY22" fmla="*/ 767166 h 1162409"/>
                <a:gd name="connsiteX23" fmla="*/ 747793 w 1050010"/>
                <a:gd name="connsiteY23" fmla="*/ 798163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244098 w 1050010"/>
                <a:gd name="connsiteY36" fmla="*/ 728420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887160 w 1050010"/>
                <a:gd name="connsiteY21" fmla="*/ 703528 h 1162409"/>
                <a:gd name="connsiteX22" fmla="*/ 864030 w 1050010"/>
                <a:gd name="connsiteY22" fmla="*/ 767166 h 1162409"/>
                <a:gd name="connsiteX23" fmla="*/ 747793 w 1050010"/>
                <a:gd name="connsiteY23" fmla="*/ 798163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244098 w 1050010"/>
                <a:gd name="connsiteY36" fmla="*/ 728420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887160 w 1050010"/>
                <a:gd name="connsiteY21" fmla="*/ 703528 h 1162409"/>
                <a:gd name="connsiteX22" fmla="*/ 864030 w 1050010"/>
                <a:gd name="connsiteY22" fmla="*/ 767166 h 1162409"/>
                <a:gd name="connsiteX23" fmla="*/ 747793 w 1050010"/>
                <a:gd name="connsiteY23" fmla="*/ 798163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119407 w 1050010"/>
                <a:gd name="connsiteY36" fmla="*/ 790765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  <a:gd name="connsiteX0" fmla="*/ 546315 w 1050010"/>
                <a:gd name="connsiteY0" fmla="*/ 61993 h 1162409"/>
                <a:gd name="connsiteX1" fmla="*/ 546315 w 1050010"/>
                <a:gd name="connsiteY1" fmla="*/ 61993 h 1162409"/>
                <a:gd name="connsiteX2" fmla="*/ 833034 w 1050010"/>
                <a:gd name="connsiteY2" fmla="*/ 69742 h 1162409"/>
                <a:gd name="connsiteX3" fmla="*/ 871780 w 1050010"/>
                <a:gd name="connsiteY3" fmla="*/ 123986 h 1162409"/>
                <a:gd name="connsiteX4" fmla="*/ 879529 w 1050010"/>
                <a:gd name="connsiteY4" fmla="*/ 147233 h 1162409"/>
                <a:gd name="connsiteX5" fmla="*/ 926024 w 1050010"/>
                <a:gd name="connsiteY5" fmla="*/ 185979 h 1162409"/>
                <a:gd name="connsiteX6" fmla="*/ 949271 w 1050010"/>
                <a:gd name="connsiteY6" fmla="*/ 201477 h 1162409"/>
                <a:gd name="connsiteX7" fmla="*/ 995766 w 1050010"/>
                <a:gd name="connsiteY7" fmla="*/ 255722 h 1162409"/>
                <a:gd name="connsiteX8" fmla="*/ 1019014 w 1050010"/>
                <a:gd name="connsiteY8" fmla="*/ 263471 h 1162409"/>
                <a:gd name="connsiteX9" fmla="*/ 1042261 w 1050010"/>
                <a:gd name="connsiteY9" fmla="*/ 278969 h 1162409"/>
                <a:gd name="connsiteX10" fmla="*/ 1050010 w 1050010"/>
                <a:gd name="connsiteY10" fmla="*/ 302216 h 1162409"/>
                <a:gd name="connsiteX11" fmla="*/ 1042261 w 1050010"/>
                <a:gd name="connsiteY11" fmla="*/ 395206 h 1162409"/>
                <a:gd name="connsiteX12" fmla="*/ 1011264 w 1050010"/>
                <a:gd name="connsiteY12" fmla="*/ 449450 h 1162409"/>
                <a:gd name="connsiteX13" fmla="*/ 972519 w 1050010"/>
                <a:gd name="connsiteY13" fmla="*/ 503694 h 1162409"/>
                <a:gd name="connsiteX14" fmla="*/ 926024 w 1050010"/>
                <a:gd name="connsiteY14" fmla="*/ 550189 h 1162409"/>
                <a:gd name="connsiteX15" fmla="*/ 910525 w 1050010"/>
                <a:gd name="connsiteY15" fmla="*/ 565688 h 1162409"/>
                <a:gd name="connsiteX16" fmla="*/ 879529 w 1050010"/>
                <a:gd name="connsiteY16" fmla="*/ 581186 h 1162409"/>
                <a:gd name="connsiteX17" fmla="*/ 856281 w 1050010"/>
                <a:gd name="connsiteY17" fmla="*/ 596684 h 1162409"/>
                <a:gd name="connsiteX18" fmla="*/ 817536 w 1050010"/>
                <a:gd name="connsiteY18" fmla="*/ 604433 h 1162409"/>
                <a:gd name="connsiteX19" fmla="*/ 794288 w 1050010"/>
                <a:gd name="connsiteY19" fmla="*/ 643179 h 1162409"/>
                <a:gd name="connsiteX20" fmla="*/ 771041 w 1050010"/>
                <a:gd name="connsiteY20" fmla="*/ 666427 h 1162409"/>
                <a:gd name="connsiteX21" fmla="*/ 887160 w 1050010"/>
                <a:gd name="connsiteY21" fmla="*/ 703528 h 1162409"/>
                <a:gd name="connsiteX22" fmla="*/ 864030 w 1050010"/>
                <a:gd name="connsiteY22" fmla="*/ 767166 h 1162409"/>
                <a:gd name="connsiteX23" fmla="*/ 747793 w 1050010"/>
                <a:gd name="connsiteY23" fmla="*/ 798163 h 1162409"/>
                <a:gd name="connsiteX24" fmla="*/ 709047 w 1050010"/>
                <a:gd name="connsiteY24" fmla="*/ 1007389 h 1162409"/>
                <a:gd name="connsiteX25" fmla="*/ 701298 w 1050010"/>
                <a:gd name="connsiteY25" fmla="*/ 1069383 h 1162409"/>
                <a:gd name="connsiteX26" fmla="*/ 647054 w 1050010"/>
                <a:gd name="connsiteY26" fmla="*/ 1115877 h 1162409"/>
                <a:gd name="connsiteX27" fmla="*/ 600559 w 1050010"/>
                <a:gd name="connsiteY27" fmla="*/ 1139125 h 1162409"/>
                <a:gd name="connsiteX28" fmla="*/ 577312 w 1050010"/>
                <a:gd name="connsiteY28" fmla="*/ 1154623 h 1162409"/>
                <a:gd name="connsiteX29" fmla="*/ 468824 w 1050010"/>
                <a:gd name="connsiteY29" fmla="*/ 1154623 h 1162409"/>
                <a:gd name="connsiteX30" fmla="*/ 437827 w 1050010"/>
                <a:gd name="connsiteY30" fmla="*/ 1146874 h 1162409"/>
                <a:gd name="connsiteX31" fmla="*/ 360336 w 1050010"/>
                <a:gd name="connsiteY31" fmla="*/ 1123627 h 1162409"/>
                <a:gd name="connsiteX32" fmla="*/ 267346 w 1050010"/>
                <a:gd name="connsiteY32" fmla="*/ 1069383 h 1162409"/>
                <a:gd name="connsiteX33" fmla="*/ 251847 w 1050010"/>
                <a:gd name="connsiteY33" fmla="*/ 1053884 h 1162409"/>
                <a:gd name="connsiteX34" fmla="*/ 236349 w 1050010"/>
                <a:gd name="connsiteY34" fmla="*/ 1022888 h 1162409"/>
                <a:gd name="connsiteX35" fmla="*/ 228600 w 1050010"/>
                <a:gd name="connsiteY35" fmla="*/ 984142 h 1162409"/>
                <a:gd name="connsiteX36" fmla="*/ 119407 w 1050010"/>
                <a:gd name="connsiteY36" fmla="*/ 790765 h 1162409"/>
                <a:gd name="connsiteX37" fmla="*/ 236349 w 1050010"/>
                <a:gd name="connsiteY37" fmla="*/ 674176 h 1162409"/>
                <a:gd name="connsiteX38" fmla="*/ 182105 w 1050010"/>
                <a:gd name="connsiteY38" fmla="*/ 612183 h 1162409"/>
                <a:gd name="connsiteX39" fmla="*/ 127861 w 1050010"/>
                <a:gd name="connsiteY39" fmla="*/ 565688 h 1162409"/>
                <a:gd name="connsiteX40" fmla="*/ 120112 w 1050010"/>
                <a:gd name="connsiteY40" fmla="*/ 542440 h 1162409"/>
                <a:gd name="connsiteX41" fmla="*/ 73617 w 1050010"/>
                <a:gd name="connsiteY41" fmla="*/ 503694 h 1162409"/>
                <a:gd name="connsiteX42" fmla="*/ 58119 w 1050010"/>
                <a:gd name="connsiteY42" fmla="*/ 480447 h 1162409"/>
                <a:gd name="connsiteX43" fmla="*/ 11624 w 1050010"/>
                <a:gd name="connsiteY43" fmla="*/ 426203 h 1162409"/>
                <a:gd name="connsiteX44" fmla="*/ 11624 w 1050010"/>
                <a:gd name="connsiteY44" fmla="*/ 271220 h 1162409"/>
                <a:gd name="connsiteX45" fmla="*/ 42620 w 1050010"/>
                <a:gd name="connsiteY45" fmla="*/ 201477 h 1162409"/>
                <a:gd name="connsiteX46" fmla="*/ 58119 w 1050010"/>
                <a:gd name="connsiteY46" fmla="*/ 147233 h 1162409"/>
                <a:gd name="connsiteX47" fmla="*/ 73617 w 1050010"/>
                <a:gd name="connsiteY47" fmla="*/ 123986 h 1162409"/>
                <a:gd name="connsiteX48" fmla="*/ 96864 w 1050010"/>
                <a:gd name="connsiteY48" fmla="*/ 69742 h 1162409"/>
                <a:gd name="connsiteX49" fmla="*/ 151108 w 1050010"/>
                <a:gd name="connsiteY49" fmla="*/ 23247 h 1162409"/>
                <a:gd name="connsiteX50" fmla="*/ 189854 w 1050010"/>
                <a:gd name="connsiteY50" fmla="*/ 0 h 1162409"/>
                <a:gd name="connsiteX51" fmla="*/ 422329 w 1050010"/>
                <a:gd name="connsiteY51" fmla="*/ 7749 h 1162409"/>
                <a:gd name="connsiteX52" fmla="*/ 476573 w 1050010"/>
                <a:gd name="connsiteY52" fmla="*/ 15498 h 1162409"/>
                <a:gd name="connsiteX53" fmla="*/ 499820 w 1050010"/>
                <a:gd name="connsiteY53" fmla="*/ 38745 h 1162409"/>
                <a:gd name="connsiteX54" fmla="*/ 523068 w 1050010"/>
                <a:gd name="connsiteY54" fmla="*/ 54244 h 1162409"/>
                <a:gd name="connsiteX55" fmla="*/ 561814 w 1050010"/>
                <a:gd name="connsiteY55" fmla="*/ 92989 h 1162409"/>
                <a:gd name="connsiteX56" fmla="*/ 546315 w 1050010"/>
                <a:gd name="connsiteY56" fmla="*/ 61993 h 1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50010" h="1162409">
                  <a:moveTo>
                    <a:pt x="546315" y="61993"/>
                  </a:moveTo>
                  <a:lnTo>
                    <a:pt x="546315" y="61993"/>
                  </a:lnTo>
                  <a:cubicBezTo>
                    <a:pt x="641888" y="64576"/>
                    <a:pt x="737545" y="64968"/>
                    <a:pt x="833034" y="69742"/>
                  </a:cubicBezTo>
                  <a:cubicBezTo>
                    <a:pt x="868058" y="71493"/>
                    <a:pt x="861141" y="92071"/>
                    <a:pt x="871780" y="123986"/>
                  </a:cubicBezTo>
                  <a:cubicBezTo>
                    <a:pt x="874363" y="131735"/>
                    <a:pt x="873753" y="141457"/>
                    <a:pt x="879529" y="147233"/>
                  </a:cubicBezTo>
                  <a:cubicBezTo>
                    <a:pt x="901556" y="169261"/>
                    <a:pt x="893785" y="162951"/>
                    <a:pt x="926024" y="185979"/>
                  </a:cubicBezTo>
                  <a:cubicBezTo>
                    <a:pt x="933602" y="191392"/>
                    <a:pt x="942686" y="194892"/>
                    <a:pt x="949271" y="201477"/>
                  </a:cubicBezTo>
                  <a:cubicBezTo>
                    <a:pt x="970752" y="222958"/>
                    <a:pt x="970465" y="238855"/>
                    <a:pt x="995766" y="255722"/>
                  </a:cubicBezTo>
                  <a:cubicBezTo>
                    <a:pt x="1002563" y="260253"/>
                    <a:pt x="1011265" y="260888"/>
                    <a:pt x="1019014" y="263471"/>
                  </a:cubicBezTo>
                  <a:cubicBezTo>
                    <a:pt x="1026763" y="268637"/>
                    <a:pt x="1036443" y="271697"/>
                    <a:pt x="1042261" y="278969"/>
                  </a:cubicBezTo>
                  <a:cubicBezTo>
                    <a:pt x="1047364" y="285347"/>
                    <a:pt x="1050010" y="294048"/>
                    <a:pt x="1050010" y="302216"/>
                  </a:cubicBezTo>
                  <a:cubicBezTo>
                    <a:pt x="1050010" y="333320"/>
                    <a:pt x="1047993" y="364635"/>
                    <a:pt x="1042261" y="395206"/>
                  </a:cubicBezTo>
                  <a:cubicBezTo>
                    <a:pt x="1039696" y="408889"/>
                    <a:pt x="1019387" y="437267"/>
                    <a:pt x="1011264" y="449450"/>
                  </a:cubicBezTo>
                  <a:cubicBezTo>
                    <a:pt x="993183" y="503694"/>
                    <a:pt x="1011264" y="490779"/>
                    <a:pt x="972519" y="503694"/>
                  </a:cubicBezTo>
                  <a:cubicBezTo>
                    <a:pt x="946390" y="542887"/>
                    <a:pt x="969277" y="514145"/>
                    <a:pt x="926024" y="550189"/>
                  </a:cubicBezTo>
                  <a:cubicBezTo>
                    <a:pt x="920411" y="554866"/>
                    <a:pt x="916604" y="561635"/>
                    <a:pt x="910525" y="565688"/>
                  </a:cubicBezTo>
                  <a:cubicBezTo>
                    <a:pt x="900914" y="572096"/>
                    <a:pt x="889559" y="575455"/>
                    <a:pt x="879529" y="581186"/>
                  </a:cubicBezTo>
                  <a:cubicBezTo>
                    <a:pt x="871443" y="585807"/>
                    <a:pt x="865001" y="593414"/>
                    <a:pt x="856281" y="596684"/>
                  </a:cubicBezTo>
                  <a:cubicBezTo>
                    <a:pt x="843949" y="601308"/>
                    <a:pt x="830451" y="601850"/>
                    <a:pt x="817536" y="604433"/>
                  </a:cubicBezTo>
                  <a:cubicBezTo>
                    <a:pt x="769269" y="652700"/>
                    <a:pt x="834523" y="582825"/>
                    <a:pt x="794288" y="643179"/>
                  </a:cubicBezTo>
                  <a:cubicBezTo>
                    <a:pt x="788209" y="652297"/>
                    <a:pt x="755562" y="656369"/>
                    <a:pt x="771041" y="666427"/>
                  </a:cubicBezTo>
                  <a:cubicBezTo>
                    <a:pt x="786520" y="676485"/>
                    <a:pt x="871662" y="686738"/>
                    <a:pt x="887160" y="703528"/>
                  </a:cubicBezTo>
                  <a:cubicBezTo>
                    <a:pt x="902658" y="720318"/>
                    <a:pt x="886892" y="751925"/>
                    <a:pt x="864030" y="767166"/>
                  </a:cubicBezTo>
                  <a:cubicBezTo>
                    <a:pt x="858864" y="782664"/>
                    <a:pt x="773624" y="758126"/>
                    <a:pt x="747793" y="798163"/>
                  </a:cubicBezTo>
                  <a:cubicBezTo>
                    <a:pt x="721963" y="838200"/>
                    <a:pt x="679228" y="917933"/>
                    <a:pt x="709047" y="1007389"/>
                  </a:cubicBezTo>
                  <a:cubicBezTo>
                    <a:pt x="706464" y="1028054"/>
                    <a:pt x="707883" y="1049626"/>
                    <a:pt x="701298" y="1069383"/>
                  </a:cubicBezTo>
                  <a:cubicBezTo>
                    <a:pt x="690431" y="1101984"/>
                    <a:pt x="672330" y="1101434"/>
                    <a:pt x="647054" y="1115877"/>
                  </a:cubicBezTo>
                  <a:cubicBezTo>
                    <a:pt x="604990" y="1139914"/>
                    <a:pt x="643185" y="1124917"/>
                    <a:pt x="600559" y="1139125"/>
                  </a:cubicBezTo>
                  <a:cubicBezTo>
                    <a:pt x="592810" y="1144291"/>
                    <a:pt x="586032" y="1151353"/>
                    <a:pt x="577312" y="1154623"/>
                  </a:cubicBezTo>
                  <a:cubicBezTo>
                    <a:pt x="537836" y="1169426"/>
                    <a:pt x="512221" y="1159445"/>
                    <a:pt x="468824" y="1154623"/>
                  </a:cubicBezTo>
                  <a:cubicBezTo>
                    <a:pt x="458492" y="1152040"/>
                    <a:pt x="448028" y="1149934"/>
                    <a:pt x="437827" y="1146874"/>
                  </a:cubicBezTo>
                  <a:cubicBezTo>
                    <a:pt x="343490" y="1118574"/>
                    <a:pt x="431783" y="1141489"/>
                    <a:pt x="360336" y="1123627"/>
                  </a:cubicBezTo>
                  <a:cubicBezTo>
                    <a:pt x="308920" y="1097919"/>
                    <a:pt x="304455" y="1100307"/>
                    <a:pt x="267346" y="1069383"/>
                  </a:cubicBezTo>
                  <a:cubicBezTo>
                    <a:pt x="261733" y="1064706"/>
                    <a:pt x="255900" y="1059963"/>
                    <a:pt x="251847" y="1053884"/>
                  </a:cubicBezTo>
                  <a:cubicBezTo>
                    <a:pt x="245439" y="1044273"/>
                    <a:pt x="241515" y="1033220"/>
                    <a:pt x="236349" y="1022888"/>
                  </a:cubicBezTo>
                  <a:cubicBezTo>
                    <a:pt x="233766" y="1009973"/>
                    <a:pt x="248090" y="1022829"/>
                    <a:pt x="228600" y="984142"/>
                  </a:cubicBezTo>
                  <a:cubicBezTo>
                    <a:pt x="209110" y="945455"/>
                    <a:pt x="94632" y="889864"/>
                    <a:pt x="119407" y="790765"/>
                  </a:cubicBezTo>
                  <a:cubicBezTo>
                    <a:pt x="75260" y="713802"/>
                    <a:pt x="225899" y="703940"/>
                    <a:pt x="236349" y="674176"/>
                  </a:cubicBezTo>
                  <a:cubicBezTo>
                    <a:pt x="246799" y="644412"/>
                    <a:pt x="213674" y="639242"/>
                    <a:pt x="182105" y="612183"/>
                  </a:cubicBezTo>
                  <a:cubicBezTo>
                    <a:pt x="116331" y="555806"/>
                    <a:pt x="181234" y="601270"/>
                    <a:pt x="127861" y="565688"/>
                  </a:cubicBezTo>
                  <a:cubicBezTo>
                    <a:pt x="125278" y="557939"/>
                    <a:pt x="124643" y="549237"/>
                    <a:pt x="120112" y="542440"/>
                  </a:cubicBezTo>
                  <a:cubicBezTo>
                    <a:pt x="108181" y="524543"/>
                    <a:pt x="90768" y="515129"/>
                    <a:pt x="73617" y="503694"/>
                  </a:cubicBezTo>
                  <a:cubicBezTo>
                    <a:pt x="68451" y="495945"/>
                    <a:pt x="64180" y="487518"/>
                    <a:pt x="58119" y="480447"/>
                  </a:cubicBezTo>
                  <a:cubicBezTo>
                    <a:pt x="1746" y="414679"/>
                    <a:pt x="47204" y="479572"/>
                    <a:pt x="11624" y="426203"/>
                  </a:cubicBezTo>
                  <a:cubicBezTo>
                    <a:pt x="-4513" y="361652"/>
                    <a:pt x="-3223" y="380100"/>
                    <a:pt x="11624" y="271220"/>
                  </a:cubicBezTo>
                  <a:cubicBezTo>
                    <a:pt x="19121" y="216244"/>
                    <a:pt x="24301" y="238116"/>
                    <a:pt x="42620" y="201477"/>
                  </a:cubicBezTo>
                  <a:cubicBezTo>
                    <a:pt x="57698" y="171321"/>
                    <a:pt x="43224" y="181988"/>
                    <a:pt x="58119" y="147233"/>
                  </a:cubicBezTo>
                  <a:cubicBezTo>
                    <a:pt x="61788" y="138673"/>
                    <a:pt x="69452" y="132316"/>
                    <a:pt x="73617" y="123986"/>
                  </a:cubicBezTo>
                  <a:cubicBezTo>
                    <a:pt x="90480" y="90260"/>
                    <a:pt x="69990" y="107366"/>
                    <a:pt x="96864" y="69742"/>
                  </a:cubicBezTo>
                  <a:cubicBezTo>
                    <a:pt x="111349" y="49463"/>
                    <a:pt x="132434" y="38808"/>
                    <a:pt x="151108" y="23247"/>
                  </a:cubicBezTo>
                  <a:cubicBezTo>
                    <a:pt x="179473" y="-390"/>
                    <a:pt x="151749" y="12702"/>
                    <a:pt x="189854" y="0"/>
                  </a:cubicBezTo>
                  <a:cubicBezTo>
                    <a:pt x="267346" y="2583"/>
                    <a:pt x="344907" y="3564"/>
                    <a:pt x="422329" y="7749"/>
                  </a:cubicBezTo>
                  <a:cubicBezTo>
                    <a:pt x="440567" y="8735"/>
                    <a:pt x="459614" y="8715"/>
                    <a:pt x="476573" y="15498"/>
                  </a:cubicBezTo>
                  <a:cubicBezTo>
                    <a:pt x="486748" y="19568"/>
                    <a:pt x="491401" y="31729"/>
                    <a:pt x="499820" y="38745"/>
                  </a:cubicBezTo>
                  <a:cubicBezTo>
                    <a:pt x="506975" y="44707"/>
                    <a:pt x="516059" y="48111"/>
                    <a:pt x="523068" y="54244"/>
                  </a:cubicBezTo>
                  <a:cubicBezTo>
                    <a:pt x="536814" y="66271"/>
                    <a:pt x="561814" y="92989"/>
                    <a:pt x="561814" y="92989"/>
                  </a:cubicBezTo>
                  <a:lnTo>
                    <a:pt x="546315" y="6199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1" i="0" u="none" strike="noStrike" cap="none" normalizeH="0" baseline="-25000" smtClean="0">
                <a:ln>
                  <a:noFill/>
                </a:ln>
                <a:solidFill>
                  <a:srgbClr val="293133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7" name="Frihandsfigur 46"/>
          <p:cNvSpPr/>
          <p:nvPr/>
        </p:nvSpPr>
        <p:spPr bwMode="auto">
          <a:xfrm>
            <a:off x="6463285" y="1425844"/>
            <a:ext cx="1050010" cy="2081115"/>
          </a:xfrm>
          <a:custGeom>
            <a:avLst/>
            <a:gdLst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755542 w 1050010"/>
              <a:gd name="connsiteY21" fmla="*/ 689674 h 1162409"/>
              <a:gd name="connsiteX22" fmla="*/ 709047 w 1050010"/>
              <a:gd name="connsiteY22" fmla="*/ 728420 h 1162409"/>
              <a:gd name="connsiteX23" fmla="*/ 693549 w 1050010"/>
              <a:gd name="connsiteY23" fmla="*/ 774915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244098 w 1050010"/>
              <a:gd name="connsiteY36" fmla="*/ 728420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755542 w 1050010"/>
              <a:gd name="connsiteY21" fmla="*/ 689674 h 1162409"/>
              <a:gd name="connsiteX22" fmla="*/ 709047 w 1050010"/>
              <a:gd name="connsiteY22" fmla="*/ 728420 h 1162409"/>
              <a:gd name="connsiteX23" fmla="*/ 747793 w 1050010"/>
              <a:gd name="connsiteY23" fmla="*/ 798163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244098 w 1050010"/>
              <a:gd name="connsiteY36" fmla="*/ 728420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755542 w 1050010"/>
              <a:gd name="connsiteY21" fmla="*/ 689674 h 1162409"/>
              <a:gd name="connsiteX22" fmla="*/ 864030 w 1050010"/>
              <a:gd name="connsiteY22" fmla="*/ 767166 h 1162409"/>
              <a:gd name="connsiteX23" fmla="*/ 747793 w 1050010"/>
              <a:gd name="connsiteY23" fmla="*/ 798163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244098 w 1050010"/>
              <a:gd name="connsiteY36" fmla="*/ 728420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887160 w 1050010"/>
              <a:gd name="connsiteY21" fmla="*/ 703528 h 1162409"/>
              <a:gd name="connsiteX22" fmla="*/ 864030 w 1050010"/>
              <a:gd name="connsiteY22" fmla="*/ 767166 h 1162409"/>
              <a:gd name="connsiteX23" fmla="*/ 747793 w 1050010"/>
              <a:gd name="connsiteY23" fmla="*/ 798163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244098 w 1050010"/>
              <a:gd name="connsiteY36" fmla="*/ 728420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887160 w 1050010"/>
              <a:gd name="connsiteY21" fmla="*/ 703528 h 1162409"/>
              <a:gd name="connsiteX22" fmla="*/ 864030 w 1050010"/>
              <a:gd name="connsiteY22" fmla="*/ 767166 h 1162409"/>
              <a:gd name="connsiteX23" fmla="*/ 747793 w 1050010"/>
              <a:gd name="connsiteY23" fmla="*/ 798163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119407 w 1050010"/>
              <a:gd name="connsiteY36" fmla="*/ 790765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  <a:gd name="connsiteX0" fmla="*/ 546315 w 1050010"/>
              <a:gd name="connsiteY0" fmla="*/ 61993 h 1162409"/>
              <a:gd name="connsiteX1" fmla="*/ 546315 w 1050010"/>
              <a:gd name="connsiteY1" fmla="*/ 61993 h 1162409"/>
              <a:gd name="connsiteX2" fmla="*/ 833034 w 1050010"/>
              <a:gd name="connsiteY2" fmla="*/ 69742 h 1162409"/>
              <a:gd name="connsiteX3" fmla="*/ 871780 w 1050010"/>
              <a:gd name="connsiteY3" fmla="*/ 123986 h 1162409"/>
              <a:gd name="connsiteX4" fmla="*/ 879529 w 1050010"/>
              <a:gd name="connsiteY4" fmla="*/ 147233 h 1162409"/>
              <a:gd name="connsiteX5" fmla="*/ 926024 w 1050010"/>
              <a:gd name="connsiteY5" fmla="*/ 185979 h 1162409"/>
              <a:gd name="connsiteX6" fmla="*/ 949271 w 1050010"/>
              <a:gd name="connsiteY6" fmla="*/ 201477 h 1162409"/>
              <a:gd name="connsiteX7" fmla="*/ 995766 w 1050010"/>
              <a:gd name="connsiteY7" fmla="*/ 255722 h 1162409"/>
              <a:gd name="connsiteX8" fmla="*/ 1019014 w 1050010"/>
              <a:gd name="connsiteY8" fmla="*/ 263471 h 1162409"/>
              <a:gd name="connsiteX9" fmla="*/ 1042261 w 1050010"/>
              <a:gd name="connsiteY9" fmla="*/ 278969 h 1162409"/>
              <a:gd name="connsiteX10" fmla="*/ 1050010 w 1050010"/>
              <a:gd name="connsiteY10" fmla="*/ 302216 h 1162409"/>
              <a:gd name="connsiteX11" fmla="*/ 1042261 w 1050010"/>
              <a:gd name="connsiteY11" fmla="*/ 395206 h 1162409"/>
              <a:gd name="connsiteX12" fmla="*/ 1011264 w 1050010"/>
              <a:gd name="connsiteY12" fmla="*/ 449450 h 1162409"/>
              <a:gd name="connsiteX13" fmla="*/ 972519 w 1050010"/>
              <a:gd name="connsiteY13" fmla="*/ 503694 h 1162409"/>
              <a:gd name="connsiteX14" fmla="*/ 926024 w 1050010"/>
              <a:gd name="connsiteY14" fmla="*/ 550189 h 1162409"/>
              <a:gd name="connsiteX15" fmla="*/ 910525 w 1050010"/>
              <a:gd name="connsiteY15" fmla="*/ 565688 h 1162409"/>
              <a:gd name="connsiteX16" fmla="*/ 879529 w 1050010"/>
              <a:gd name="connsiteY16" fmla="*/ 581186 h 1162409"/>
              <a:gd name="connsiteX17" fmla="*/ 856281 w 1050010"/>
              <a:gd name="connsiteY17" fmla="*/ 596684 h 1162409"/>
              <a:gd name="connsiteX18" fmla="*/ 817536 w 1050010"/>
              <a:gd name="connsiteY18" fmla="*/ 604433 h 1162409"/>
              <a:gd name="connsiteX19" fmla="*/ 794288 w 1050010"/>
              <a:gd name="connsiteY19" fmla="*/ 643179 h 1162409"/>
              <a:gd name="connsiteX20" fmla="*/ 771041 w 1050010"/>
              <a:gd name="connsiteY20" fmla="*/ 666427 h 1162409"/>
              <a:gd name="connsiteX21" fmla="*/ 887160 w 1050010"/>
              <a:gd name="connsiteY21" fmla="*/ 703528 h 1162409"/>
              <a:gd name="connsiteX22" fmla="*/ 864030 w 1050010"/>
              <a:gd name="connsiteY22" fmla="*/ 767166 h 1162409"/>
              <a:gd name="connsiteX23" fmla="*/ 747793 w 1050010"/>
              <a:gd name="connsiteY23" fmla="*/ 798163 h 1162409"/>
              <a:gd name="connsiteX24" fmla="*/ 709047 w 1050010"/>
              <a:gd name="connsiteY24" fmla="*/ 1007389 h 1162409"/>
              <a:gd name="connsiteX25" fmla="*/ 701298 w 1050010"/>
              <a:gd name="connsiteY25" fmla="*/ 1069383 h 1162409"/>
              <a:gd name="connsiteX26" fmla="*/ 647054 w 1050010"/>
              <a:gd name="connsiteY26" fmla="*/ 1115877 h 1162409"/>
              <a:gd name="connsiteX27" fmla="*/ 600559 w 1050010"/>
              <a:gd name="connsiteY27" fmla="*/ 1139125 h 1162409"/>
              <a:gd name="connsiteX28" fmla="*/ 577312 w 1050010"/>
              <a:gd name="connsiteY28" fmla="*/ 1154623 h 1162409"/>
              <a:gd name="connsiteX29" fmla="*/ 468824 w 1050010"/>
              <a:gd name="connsiteY29" fmla="*/ 1154623 h 1162409"/>
              <a:gd name="connsiteX30" fmla="*/ 437827 w 1050010"/>
              <a:gd name="connsiteY30" fmla="*/ 1146874 h 1162409"/>
              <a:gd name="connsiteX31" fmla="*/ 360336 w 1050010"/>
              <a:gd name="connsiteY31" fmla="*/ 1123627 h 1162409"/>
              <a:gd name="connsiteX32" fmla="*/ 267346 w 1050010"/>
              <a:gd name="connsiteY32" fmla="*/ 1069383 h 1162409"/>
              <a:gd name="connsiteX33" fmla="*/ 251847 w 1050010"/>
              <a:gd name="connsiteY33" fmla="*/ 1053884 h 1162409"/>
              <a:gd name="connsiteX34" fmla="*/ 236349 w 1050010"/>
              <a:gd name="connsiteY34" fmla="*/ 1022888 h 1162409"/>
              <a:gd name="connsiteX35" fmla="*/ 228600 w 1050010"/>
              <a:gd name="connsiteY35" fmla="*/ 984142 h 1162409"/>
              <a:gd name="connsiteX36" fmla="*/ 119407 w 1050010"/>
              <a:gd name="connsiteY36" fmla="*/ 790765 h 1162409"/>
              <a:gd name="connsiteX37" fmla="*/ 236349 w 1050010"/>
              <a:gd name="connsiteY37" fmla="*/ 674176 h 1162409"/>
              <a:gd name="connsiteX38" fmla="*/ 182105 w 1050010"/>
              <a:gd name="connsiteY38" fmla="*/ 612183 h 1162409"/>
              <a:gd name="connsiteX39" fmla="*/ 127861 w 1050010"/>
              <a:gd name="connsiteY39" fmla="*/ 565688 h 1162409"/>
              <a:gd name="connsiteX40" fmla="*/ 120112 w 1050010"/>
              <a:gd name="connsiteY40" fmla="*/ 542440 h 1162409"/>
              <a:gd name="connsiteX41" fmla="*/ 73617 w 1050010"/>
              <a:gd name="connsiteY41" fmla="*/ 503694 h 1162409"/>
              <a:gd name="connsiteX42" fmla="*/ 58119 w 1050010"/>
              <a:gd name="connsiteY42" fmla="*/ 480447 h 1162409"/>
              <a:gd name="connsiteX43" fmla="*/ 11624 w 1050010"/>
              <a:gd name="connsiteY43" fmla="*/ 426203 h 1162409"/>
              <a:gd name="connsiteX44" fmla="*/ 11624 w 1050010"/>
              <a:gd name="connsiteY44" fmla="*/ 271220 h 1162409"/>
              <a:gd name="connsiteX45" fmla="*/ 42620 w 1050010"/>
              <a:gd name="connsiteY45" fmla="*/ 201477 h 1162409"/>
              <a:gd name="connsiteX46" fmla="*/ 58119 w 1050010"/>
              <a:gd name="connsiteY46" fmla="*/ 147233 h 1162409"/>
              <a:gd name="connsiteX47" fmla="*/ 73617 w 1050010"/>
              <a:gd name="connsiteY47" fmla="*/ 123986 h 1162409"/>
              <a:gd name="connsiteX48" fmla="*/ 96864 w 1050010"/>
              <a:gd name="connsiteY48" fmla="*/ 69742 h 1162409"/>
              <a:gd name="connsiteX49" fmla="*/ 151108 w 1050010"/>
              <a:gd name="connsiteY49" fmla="*/ 23247 h 1162409"/>
              <a:gd name="connsiteX50" fmla="*/ 189854 w 1050010"/>
              <a:gd name="connsiteY50" fmla="*/ 0 h 1162409"/>
              <a:gd name="connsiteX51" fmla="*/ 422329 w 1050010"/>
              <a:gd name="connsiteY51" fmla="*/ 7749 h 1162409"/>
              <a:gd name="connsiteX52" fmla="*/ 476573 w 1050010"/>
              <a:gd name="connsiteY52" fmla="*/ 15498 h 1162409"/>
              <a:gd name="connsiteX53" fmla="*/ 499820 w 1050010"/>
              <a:gd name="connsiteY53" fmla="*/ 38745 h 1162409"/>
              <a:gd name="connsiteX54" fmla="*/ 523068 w 1050010"/>
              <a:gd name="connsiteY54" fmla="*/ 54244 h 1162409"/>
              <a:gd name="connsiteX55" fmla="*/ 561814 w 1050010"/>
              <a:gd name="connsiteY55" fmla="*/ 92989 h 1162409"/>
              <a:gd name="connsiteX56" fmla="*/ 546315 w 1050010"/>
              <a:gd name="connsiteY56" fmla="*/ 61993 h 1162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050010" h="1162409">
                <a:moveTo>
                  <a:pt x="546315" y="61993"/>
                </a:moveTo>
                <a:lnTo>
                  <a:pt x="546315" y="61993"/>
                </a:lnTo>
                <a:cubicBezTo>
                  <a:pt x="641888" y="64576"/>
                  <a:pt x="737545" y="64968"/>
                  <a:pt x="833034" y="69742"/>
                </a:cubicBezTo>
                <a:cubicBezTo>
                  <a:pt x="868058" y="71493"/>
                  <a:pt x="861141" y="92071"/>
                  <a:pt x="871780" y="123986"/>
                </a:cubicBezTo>
                <a:cubicBezTo>
                  <a:pt x="874363" y="131735"/>
                  <a:pt x="873753" y="141457"/>
                  <a:pt x="879529" y="147233"/>
                </a:cubicBezTo>
                <a:cubicBezTo>
                  <a:pt x="901556" y="169261"/>
                  <a:pt x="893785" y="162951"/>
                  <a:pt x="926024" y="185979"/>
                </a:cubicBezTo>
                <a:cubicBezTo>
                  <a:pt x="933602" y="191392"/>
                  <a:pt x="942686" y="194892"/>
                  <a:pt x="949271" y="201477"/>
                </a:cubicBezTo>
                <a:cubicBezTo>
                  <a:pt x="970752" y="222958"/>
                  <a:pt x="970465" y="238855"/>
                  <a:pt x="995766" y="255722"/>
                </a:cubicBezTo>
                <a:cubicBezTo>
                  <a:pt x="1002563" y="260253"/>
                  <a:pt x="1011265" y="260888"/>
                  <a:pt x="1019014" y="263471"/>
                </a:cubicBezTo>
                <a:cubicBezTo>
                  <a:pt x="1026763" y="268637"/>
                  <a:pt x="1036443" y="271697"/>
                  <a:pt x="1042261" y="278969"/>
                </a:cubicBezTo>
                <a:cubicBezTo>
                  <a:pt x="1047364" y="285347"/>
                  <a:pt x="1050010" y="294048"/>
                  <a:pt x="1050010" y="302216"/>
                </a:cubicBezTo>
                <a:cubicBezTo>
                  <a:pt x="1050010" y="333320"/>
                  <a:pt x="1047993" y="364635"/>
                  <a:pt x="1042261" y="395206"/>
                </a:cubicBezTo>
                <a:cubicBezTo>
                  <a:pt x="1039696" y="408889"/>
                  <a:pt x="1019387" y="437267"/>
                  <a:pt x="1011264" y="449450"/>
                </a:cubicBezTo>
                <a:cubicBezTo>
                  <a:pt x="993183" y="503694"/>
                  <a:pt x="1011264" y="490779"/>
                  <a:pt x="972519" y="503694"/>
                </a:cubicBezTo>
                <a:cubicBezTo>
                  <a:pt x="946390" y="542887"/>
                  <a:pt x="969277" y="514145"/>
                  <a:pt x="926024" y="550189"/>
                </a:cubicBezTo>
                <a:cubicBezTo>
                  <a:pt x="920411" y="554866"/>
                  <a:pt x="916604" y="561635"/>
                  <a:pt x="910525" y="565688"/>
                </a:cubicBezTo>
                <a:cubicBezTo>
                  <a:pt x="900914" y="572096"/>
                  <a:pt x="889559" y="575455"/>
                  <a:pt x="879529" y="581186"/>
                </a:cubicBezTo>
                <a:cubicBezTo>
                  <a:pt x="871443" y="585807"/>
                  <a:pt x="865001" y="593414"/>
                  <a:pt x="856281" y="596684"/>
                </a:cubicBezTo>
                <a:cubicBezTo>
                  <a:pt x="843949" y="601308"/>
                  <a:pt x="830451" y="601850"/>
                  <a:pt x="817536" y="604433"/>
                </a:cubicBezTo>
                <a:cubicBezTo>
                  <a:pt x="769269" y="652700"/>
                  <a:pt x="834523" y="582825"/>
                  <a:pt x="794288" y="643179"/>
                </a:cubicBezTo>
                <a:cubicBezTo>
                  <a:pt x="788209" y="652297"/>
                  <a:pt x="755562" y="656369"/>
                  <a:pt x="771041" y="666427"/>
                </a:cubicBezTo>
                <a:cubicBezTo>
                  <a:pt x="786520" y="676485"/>
                  <a:pt x="871662" y="686738"/>
                  <a:pt x="887160" y="703528"/>
                </a:cubicBezTo>
                <a:cubicBezTo>
                  <a:pt x="902658" y="720318"/>
                  <a:pt x="886892" y="751925"/>
                  <a:pt x="864030" y="767166"/>
                </a:cubicBezTo>
                <a:cubicBezTo>
                  <a:pt x="858864" y="782664"/>
                  <a:pt x="773624" y="758126"/>
                  <a:pt x="747793" y="798163"/>
                </a:cubicBezTo>
                <a:cubicBezTo>
                  <a:pt x="721963" y="838200"/>
                  <a:pt x="679228" y="917933"/>
                  <a:pt x="709047" y="1007389"/>
                </a:cubicBezTo>
                <a:cubicBezTo>
                  <a:pt x="706464" y="1028054"/>
                  <a:pt x="707883" y="1049626"/>
                  <a:pt x="701298" y="1069383"/>
                </a:cubicBezTo>
                <a:cubicBezTo>
                  <a:pt x="690431" y="1101984"/>
                  <a:pt x="672330" y="1101434"/>
                  <a:pt x="647054" y="1115877"/>
                </a:cubicBezTo>
                <a:cubicBezTo>
                  <a:pt x="604990" y="1139914"/>
                  <a:pt x="643185" y="1124917"/>
                  <a:pt x="600559" y="1139125"/>
                </a:cubicBezTo>
                <a:cubicBezTo>
                  <a:pt x="592810" y="1144291"/>
                  <a:pt x="586032" y="1151353"/>
                  <a:pt x="577312" y="1154623"/>
                </a:cubicBezTo>
                <a:cubicBezTo>
                  <a:pt x="537836" y="1169426"/>
                  <a:pt x="512221" y="1159445"/>
                  <a:pt x="468824" y="1154623"/>
                </a:cubicBezTo>
                <a:cubicBezTo>
                  <a:pt x="458492" y="1152040"/>
                  <a:pt x="448028" y="1149934"/>
                  <a:pt x="437827" y="1146874"/>
                </a:cubicBezTo>
                <a:cubicBezTo>
                  <a:pt x="343490" y="1118574"/>
                  <a:pt x="431783" y="1141489"/>
                  <a:pt x="360336" y="1123627"/>
                </a:cubicBezTo>
                <a:cubicBezTo>
                  <a:pt x="308920" y="1097919"/>
                  <a:pt x="304455" y="1100307"/>
                  <a:pt x="267346" y="1069383"/>
                </a:cubicBezTo>
                <a:cubicBezTo>
                  <a:pt x="261733" y="1064706"/>
                  <a:pt x="255900" y="1059963"/>
                  <a:pt x="251847" y="1053884"/>
                </a:cubicBezTo>
                <a:cubicBezTo>
                  <a:pt x="245439" y="1044273"/>
                  <a:pt x="241515" y="1033220"/>
                  <a:pt x="236349" y="1022888"/>
                </a:cubicBezTo>
                <a:cubicBezTo>
                  <a:pt x="233766" y="1009973"/>
                  <a:pt x="248090" y="1022829"/>
                  <a:pt x="228600" y="984142"/>
                </a:cubicBezTo>
                <a:cubicBezTo>
                  <a:pt x="209110" y="945455"/>
                  <a:pt x="94632" y="889864"/>
                  <a:pt x="119407" y="790765"/>
                </a:cubicBezTo>
                <a:cubicBezTo>
                  <a:pt x="75260" y="713802"/>
                  <a:pt x="225899" y="703940"/>
                  <a:pt x="236349" y="674176"/>
                </a:cubicBezTo>
                <a:cubicBezTo>
                  <a:pt x="246799" y="644412"/>
                  <a:pt x="213674" y="639242"/>
                  <a:pt x="182105" y="612183"/>
                </a:cubicBezTo>
                <a:cubicBezTo>
                  <a:pt x="116331" y="555806"/>
                  <a:pt x="181234" y="601270"/>
                  <a:pt x="127861" y="565688"/>
                </a:cubicBezTo>
                <a:cubicBezTo>
                  <a:pt x="125278" y="557939"/>
                  <a:pt x="124643" y="549237"/>
                  <a:pt x="120112" y="542440"/>
                </a:cubicBezTo>
                <a:cubicBezTo>
                  <a:pt x="108181" y="524543"/>
                  <a:pt x="90768" y="515129"/>
                  <a:pt x="73617" y="503694"/>
                </a:cubicBezTo>
                <a:cubicBezTo>
                  <a:pt x="68451" y="495945"/>
                  <a:pt x="64180" y="487518"/>
                  <a:pt x="58119" y="480447"/>
                </a:cubicBezTo>
                <a:cubicBezTo>
                  <a:pt x="1746" y="414679"/>
                  <a:pt x="47204" y="479572"/>
                  <a:pt x="11624" y="426203"/>
                </a:cubicBezTo>
                <a:cubicBezTo>
                  <a:pt x="-4513" y="361652"/>
                  <a:pt x="-3223" y="380100"/>
                  <a:pt x="11624" y="271220"/>
                </a:cubicBezTo>
                <a:cubicBezTo>
                  <a:pt x="19121" y="216244"/>
                  <a:pt x="24301" y="238116"/>
                  <a:pt x="42620" y="201477"/>
                </a:cubicBezTo>
                <a:cubicBezTo>
                  <a:pt x="57698" y="171321"/>
                  <a:pt x="43224" y="181988"/>
                  <a:pt x="58119" y="147233"/>
                </a:cubicBezTo>
                <a:cubicBezTo>
                  <a:pt x="61788" y="138673"/>
                  <a:pt x="69452" y="132316"/>
                  <a:pt x="73617" y="123986"/>
                </a:cubicBezTo>
                <a:cubicBezTo>
                  <a:pt x="90480" y="90260"/>
                  <a:pt x="69990" y="107366"/>
                  <a:pt x="96864" y="69742"/>
                </a:cubicBezTo>
                <a:cubicBezTo>
                  <a:pt x="111349" y="49463"/>
                  <a:pt x="132434" y="38808"/>
                  <a:pt x="151108" y="23247"/>
                </a:cubicBezTo>
                <a:cubicBezTo>
                  <a:pt x="179473" y="-390"/>
                  <a:pt x="151749" y="12702"/>
                  <a:pt x="189854" y="0"/>
                </a:cubicBezTo>
                <a:cubicBezTo>
                  <a:pt x="267346" y="2583"/>
                  <a:pt x="344907" y="3564"/>
                  <a:pt x="422329" y="7749"/>
                </a:cubicBezTo>
                <a:cubicBezTo>
                  <a:pt x="440567" y="8735"/>
                  <a:pt x="459614" y="8715"/>
                  <a:pt x="476573" y="15498"/>
                </a:cubicBezTo>
                <a:cubicBezTo>
                  <a:pt x="486748" y="19568"/>
                  <a:pt x="491401" y="31729"/>
                  <a:pt x="499820" y="38745"/>
                </a:cubicBezTo>
                <a:cubicBezTo>
                  <a:pt x="506975" y="44707"/>
                  <a:pt x="516059" y="48111"/>
                  <a:pt x="523068" y="54244"/>
                </a:cubicBezTo>
                <a:cubicBezTo>
                  <a:pt x="536814" y="66271"/>
                  <a:pt x="561814" y="92989"/>
                  <a:pt x="561814" y="92989"/>
                </a:cubicBezTo>
                <a:lnTo>
                  <a:pt x="546315" y="61993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1" i="0" u="none" strike="noStrike" cap="none" normalizeH="0" baseline="-25000" smtClean="0">
              <a:ln>
                <a:noFill/>
              </a:ln>
              <a:solidFill>
                <a:srgbClr val="293133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21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Definitioner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sv-SE" sz="1800" b="1" dirty="0"/>
              <a:t>Trafikbeskrivning</a:t>
            </a:r>
            <a:r>
              <a:rPr lang="sv-SE" sz="1800" dirty="0"/>
              <a:t> = regler för trafiken, tex geografi, tider och restyp</a:t>
            </a:r>
          </a:p>
          <a:p>
            <a:pPr marL="457200" indent="-457200"/>
            <a:r>
              <a:rPr lang="sv-SE" sz="1800" b="1" dirty="0"/>
              <a:t>Variant</a:t>
            </a:r>
            <a:r>
              <a:rPr lang="sv-SE" sz="1800" dirty="0"/>
              <a:t> = En trafikbeskrivning (tex en linje) kan ha olika utseende vid tex olika tider</a:t>
            </a:r>
          </a:p>
          <a:p>
            <a:pPr marL="457200" indent="-457200"/>
            <a:r>
              <a:rPr lang="sv-SE" sz="1800" b="1" dirty="0"/>
              <a:t>Variantdel</a:t>
            </a:r>
            <a:r>
              <a:rPr lang="sv-SE" sz="1800" dirty="0"/>
              <a:t> = består av ett eller flera geografiska områden (punkter eller ytor)</a:t>
            </a:r>
          </a:p>
          <a:p>
            <a:pPr marL="457200" indent="-457200"/>
            <a:r>
              <a:rPr lang="sv-SE" sz="1800" b="1" dirty="0" smtClean="0"/>
              <a:t>Transport </a:t>
            </a:r>
            <a:r>
              <a:rPr lang="sv-SE" sz="1800" dirty="0" smtClean="0"/>
              <a:t>= </a:t>
            </a:r>
            <a:r>
              <a:rPr lang="sv-SE" sz="1800" dirty="0"/>
              <a:t>den tjänst som resenären för den aktuella resan tillhör, tex färdtjänst, skolresa</a:t>
            </a:r>
          </a:p>
          <a:p>
            <a:pPr marL="457200" indent="-457200"/>
            <a:r>
              <a:rPr lang="sv-SE" sz="1800" b="1" dirty="0" smtClean="0"/>
              <a:t>Restyp</a:t>
            </a:r>
            <a:r>
              <a:rPr lang="sv-SE" sz="1800" dirty="0" smtClean="0"/>
              <a:t> </a:t>
            </a:r>
            <a:r>
              <a:rPr lang="sv-SE" sz="1800" dirty="0"/>
              <a:t>= den tjänst som resenären för den aktuella resan tillhör, tex färdtjänst, skolresa</a:t>
            </a:r>
          </a:p>
        </p:txBody>
      </p:sp>
    </p:spTree>
    <p:extLst>
      <p:ext uri="{BB962C8B-B14F-4D97-AF65-F5344CB8AC3E}">
        <p14:creationId xmlns:p14="http://schemas.microsoft.com/office/powerpoint/2010/main" val="166063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Variantdel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nn-NO" sz="1800" dirty="0"/>
              <a:t>Punkter</a:t>
            </a:r>
            <a:br>
              <a:rPr lang="nn-NO" sz="1800" dirty="0"/>
            </a:br>
            <a:r>
              <a:rPr lang="nn-NO" sz="1800" dirty="0"/>
              <a:t>(Koordinat)</a:t>
            </a:r>
          </a:p>
          <a:p>
            <a:pPr marL="457200" indent="-457200"/>
            <a:r>
              <a:rPr lang="nn-NO" sz="1800" dirty="0"/>
              <a:t>Geografiskt area</a:t>
            </a:r>
            <a:br>
              <a:rPr lang="nn-NO" sz="1800" dirty="0"/>
            </a:br>
            <a:r>
              <a:rPr lang="nn-NO" sz="1800" dirty="0"/>
              <a:t>(område</a:t>
            </a:r>
            <a:r>
              <a:rPr lang="nn-NO" sz="1800" dirty="0" smtClean="0"/>
              <a:t>)</a:t>
            </a:r>
          </a:p>
          <a:p>
            <a:pPr marL="457200" indent="-457200"/>
            <a:r>
              <a:rPr lang="nn-NO" sz="1800" dirty="0" smtClean="0"/>
              <a:t>Har gemensamma tider</a:t>
            </a:r>
            <a:endParaRPr lang="nn-NO" sz="1800" dirty="0"/>
          </a:p>
        </p:txBody>
      </p:sp>
      <p:sp>
        <p:nvSpPr>
          <p:cNvPr id="4" name="Frihandsfigur 3"/>
          <p:cNvSpPr/>
          <p:nvPr/>
        </p:nvSpPr>
        <p:spPr>
          <a:xfrm>
            <a:off x="4547657" y="1046400"/>
            <a:ext cx="1295640" cy="1151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3200">
                <a:moveTo>
                  <a:pt x="200" y="0"/>
                </a:moveTo>
                <a:lnTo>
                  <a:pt x="0" y="3200"/>
                </a:lnTo>
                <a:lnTo>
                  <a:pt x="2800" y="2800"/>
                </a:lnTo>
                <a:lnTo>
                  <a:pt x="3600" y="2400"/>
                </a:lnTo>
                <a:lnTo>
                  <a:pt x="3200" y="20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6" name="Frihandsfigur 5"/>
          <p:cNvSpPr/>
          <p:nvPr/>
        </p:nvSpPr>
        <p:spPr>
          <a:xfrm>
            <a:off x="4403657" y="3997680"/>
            <a:ext cx="1799640" cy="5824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00" h="1619">
                <a:moveTo>
                  <a:pt x="4000" y="2"/>
                </a:moveTo>
                <a:lnTo>
                  <a:pt x="5000" y="1002"/>
                </a:lnTo>
                <a:lnTo>
                  <a:pt x="3800" y="1002"/>
                </a:lnTo>
                <a:lnTo>
                  <a:pt x="3000" y="1619"/>
                </a:lnTo>
                <a:lnTo>
                  <a:pt x="0" y="1619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7" name="Frihandsfigur 6"/>
          <p:cNvSpPr/>
          <p:nvPr/>
        </p:nvSpPr>
        <p:spPr>
          <a:xfrm>
            <a:off x="4259657" y="3854401"/>
            <a:ext cx="2087640" cy="1007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00" h="2800">
                <a:moveTo>
                  <a:pt x="600" y="398"/>
                </a:moveTo>
                <a:lnTo>
                  <a:pt x="0" y="2417"/>
                </a:lnTo>
                <a:lnTo>
                  <a:pt x="3000" y="2800"/>
                </a:lnTo>
                <a:lnTo>
                  <a:pt x="5800" y="1600"/>
                </a:lnTo>
                <a:lnTo>
                  <a:pt x="48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9" name="Frihandsfigur 8"/>
          <p:cNvSpPr/>
          <p:nvPr/>
        </p:nvSpPr>
        <p:spPr>
          <a:xfrm>
            <a:off x="4403657" y="2477999"/>
            <a:ext cx="2015640" cy="108539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600" h="2400">
                <a:moveTo>
                  <a:pt x="200" y="0"/>
                </a:moveTo>
                <a:lnTo>
                  <a:pt x="0" y="2400"/>
                </a:lnTo>
                <a:lnTo>
                  <a:pt x="4800" y="2219"/>
                </a:lnTo>
                <a:lnTo>
                  <a:pt x="5600" y="2000"/>
                </a:lnTo>
                <a:lnTo>
                  <a:pt x="54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0" name="Frihandsfigur 9"/>
          <p:cNvSpPr/>
          <p:nvPr/>
        </p:nvSpPr>
        <p:spPr>
          <a:xfrm>
            <a:off x="5281336" y="2556540"/>
            <a:ext cx="849959" cy="7924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62" h="2019">
                <a:moveTo>
                  <a:pt x="195" y="0"/>
                </a:moveTo>
                <a:lnTo>
                  <a:pt x="2362" y="1095"/>
                </a:lnTo>
                <a:lnTo>
                  <a:pt x="962" y="1219"/>
                </a:lnTo>
                <a:lnTo>
                  <a:pt x="1400" y="2019"/>
                </a:lnTo>
                <a:lnTo>
                  <a:pt x="0" y="925"/>
                </a:lnTo>
                <a:lnTo>
                  <a:pt x="362" y="619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1" name="Frihandsfigur 10"/>
          <p:cNvSpPr/>
          <p:nvPr/>
        </p:nvSpPr>
        <p:spPr>
          <a:xfrm>
            <a:off x="4619657" y="2713627"/>
            <a:ext cx="863639" cy="6354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00" h="1619">
                <a:moveTo>
                  <a:pt x="795" y="0"/>
                </a:moveTo>
                <a:lnTo>
                  <a:pt x="2400" y="1200"/>
                </a:lnTo>
                <a:lnTo>
                  <a:pt x="2400" y="1619"/>
                </a:lnTo>
                <a:lnTo>
                  <a:pt x="1800" y="1619"/>
                </a:lnTo>
                <a:lnTo>
                  <a:pt x="0" y="16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6594258" y="1113721"/>
            <a:ext cx="1408632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A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6594258" y="2372122"/>
            <a:ext cx="1421393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6610289" y="3813741"/>
            <a:ext cx="1434217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C</a:t>
            </a:r>
          </a:p>
        </p:txBody>
      </p:sp>
      <p:sp>
        <p:nvSpPr>
          <p:cNvPr id="15" name="Frihandsfigur 14"/>
          <p:cNvSpPr/>
          <p:nvPr/>
        </p:nvSpPr>
        <p:spPr>
          <a:xfrm>
            <a:off x="4756277" y="1409599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6" name="Frihandsfigur 15"/>
          <p:cNvSpPr/>
          <p:nvPr/>
        </p:nvSpPr>
        <p:spPr>
          <a:xfrm>
            <a:off x="5347757" y="1379764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7" name="Frihandsfigur 16"/>
          <p:cNvSpPr/>
          <p:nvPr/>
        </p:nvSpPr>
        <p:spPr>
          <a:xfrm>
            <a:off x="5119163" y="1716902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8" name="Frihandsfigur 17"/>
          <p:cNvSpPr/>
          <p:nvPr/>
        </p:nvSpPr>
        <p:spPr>
          <a:xfrm>
            <a:off x="5987295" y="2604320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9" name="Frihandsfigur 18"/>
          <p:cNvSpPr/>
          <p:nvPr/>
        </p:nvSpPr>
        <p:spPr>
          <a:xfrm>
            <a:off x="4907476" y="3031331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6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Trafikbeskrivningsexempel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sv-SE" sz="1800" dirty="0" smtClean="0"/>
              <a:t>Anropsstyrd linjetrafik</a:t>
            </a:r>
            <a:endParaRPr lang="sv-SE" sz="1800" dirty="0"/>
          </a:p>
          <a:p>
            <a:pPr marL="457200" indent="-457200"/>
            <a:r>
              <a:rPr lang="sv-SE" sz="1800" dirty="0" smtClean="0"/>
              <a:t>Flextrafik </a:t>
            </a:r>
            <a:r>
              <a:rPr lang="sv-SE" sz="1800" dirty="0"/>
              <a:t>(</a:t>
            </a:r>
            <a:r>
              <a:rPr lang="sv-SE" sz="1800" dirty="0" err="1"/>
              <a:t>Planit</a:t>
            </a:r>
            <a:r>
              <a:rPr lang="sv-SE" sz="1800" dirty="0"/>
              <a:t>)</a:t>
            </a:r>
          </a:p>
          <a:p>
            <a:pPr marL="457200" indent="-457200"/>
            <a:r>
              <a:rPr lang="sv-SE" sz="1800" dirty="0"/>
              <a:t>Områdestrafik</a:t>
            </a:r>
          </a:p>
          <a:p>
            <a:pPr marL="457200" indent="-457200"/>
            <a:r>
              <a:rPr lang="sv-SE" sz="1800" dirty="0"/>
              <a:t>Kompletteringstrafik </a:t>
            </a:r>
            <a:r>
              <a:rPr lang="sv-SE" sz="1800" dirty="0" smtClean="0"/>
              <a:t>(mot centralt mål)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404629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551" y="269677"/>
            <a:ext cx="6883823" cy="381000"/>
          </a:xfrm>
        </p:spPr>
        <p:txBody>
          <a:bodyPr/>
          <a:lstStyle/>
          <a:p>
            <a:pPr marL="457200" indent="-457200"/>
            <a:r>
              <a:rPr lang="sv-SE" dirty="0" smtClean="0"/>
              <a:t>Anropsstyrd linjetrafik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sv-SE" sz="1800" dirty="0"/>
              <a:t>Fordon:</a:t>
            </a:r>
            <a:br>
              <a:rPr lang="sv-SE" sz="1800" dirty="0"/>
            </a:br>
            <a:r>
              <a:rPr lang="sv-SE" sz="1800" dirty="0" smtClean="0"/>
              <a:t>Vid </a:t>
            </a:r>
            <a:r>
              <a:rPr lang="sv-SE" sz="1800" dirty="0" err="1" smtClean="0"/>
              <a:t>förbeställningstidens</a:t>
            </a:r>
            <a:r>
              <a:rPr lang="sv-SE" sz="1800" dirty="0" smtClean="0"/>
              <a:t> slut</a:t>
            </a:r>
            <a:endParaRPr lang="sv-SE" sz="1800" dirty="0"/>
          </a:p>
          <a:p>
            <a:pPr marL="457200" indent="-457200"/>
            <a:r>
              <a:rPr lang="sv-SE" sz="1800" dirty="0"/>
              <a:t>Planering:</a:t>
            </a:r>
            <a:br>
              <a:rPr lang="sv-SE" sz="1800" dirty="0"/>
            </a:br>
            <a:r>
              <a:rPr lang="sv-SE" sz="1800" dirty="0" smtClean="0"/>
              <a:t>Enligt tidtabell</a:t>
            </a:r>
            <a:endParaRPr lang="sv-SE" sz="1800" dirty="0"/>
          </a:p>
        </p:txBody>
      </p:sp>
      <p:sp>
        <p:nvSpPr>
          <p:cNvPr id="15" name="Frihandsfigur 14"/>
          <p:cNvSpPr/>
          <p:nvPr/>
        </p:nvSpPr>
        <p:spPr>
          <a:xfrm>
            <a:off x="7241058" y="4432882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6" name="Frihandsfigur 15"/>
          <p:cNvSpPr/>
          <p:nvPr/>
        </p:nvSpPr>
        <p:spPr>
          <a:xfrm>
            <a:off x="4968378" y="3227840"/>
            <a:ext cx="3568320" cy="92547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3000">
                <a:moveTo>
                  <a:pt x="0" y="0"/>
                </a:moveTo>
                <a:lnTo>
                  <a:pt x="0" y="3000"/>
                </a:lnTo>
                <a:lnTo>
                  <a:pt x="4000" y="3000"/>
                </a:lnTo>
                <a:lnTo>
                  <a:pt x="7600" y="3000"/>
                </a:lnTo>
                <a:lnTo>
                  <a:pt x="76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4973058" y="3282890"/>
            <a:ext cx="2036946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>
                <a:solidFill>
                  <a:srgbClr val="000000"/>
                </a:solidFill>
              </a:rPr>
              <a:t>Variantdel 2 </a:t>
            </a:r>
            <a:r>
              <a:rPr lang="sv-SE" sz="1800" b="0" dirty="0">
                <a:solidFill>
                  <a:srgbClr val="000000"/>
                </a:solidFill>
              </a:rPr>
              <a:t>10:10</a:t>
            </a:r>
          </a:p>
        </p:txBody>
      </p:sp>
      <p:sp>
        <p:nvSpPr>
          <p:cNvPr id="18" name="Frihandsfigur 17"/>
          <p:cNvSpPr/>
          <p:nvPr/>
        </p:nvSpPr>
        <p:spPr>
          <a:xfrm>
            <a:off x="4968378" y="4354198"/>
            <a:ext cx="3568320" cy="431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00" h="1200">
                <a:moveTo>
                  <a:pt x="0" y="0"/>
                </a:moveTo>
                <a:lnTo>
                  <a:pt x="0" y="1200"/>
                </a:lnTo>
                <a:lnTo>
                  <a:pt x="6400" y="1200"/>
                </a:lnTo>
                <a:lnTo>
                  <a:pt x="6400" y="0"/>
                </a:lnTo>
                <a:lnTo>
                  <a:pt x="42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19" name="textruta 18"/>
          <p:cNvSpPr txBox="1"/>
          <p:nvPr/>
        </p:nvSpPr>
        <p:spPr>
          <a:xfrm>
            <a:off x="4968378" y="4329922"/>
            <a:ext cx="2036946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>
                <a:solidFill>
                  <a:srgbClr val="000000"/>
                </a:solidFill>
              </a:rPr>
              <a:t>Variantdel 1 </a:t>
            </a:r>
            <a:r>
              <a:rPr lang="sv-SE" sz="1800" b="0" dirty="0">
                <a:solidFill>
                  <a:srgbClr val="000000"/>
                </a:solidFill>
              </a:rPr>
              <a:t>10:00</a:t>
            </a:r>
          </a:p>
        </p:txBody>
      </p:sp>
      <p:sp>
        <p:nvSpPr>
          <p:cNvPr id="20" name="Frihandsfigur 19"/>
          <p:cNvSpPr/>
          <p:nvPr/>
        </p:nvSpPr>
        <p:spPr>
          <a:xfrm>
            <a:off x="4968378" y="2161545"/>
            <a:ext cx="3568320" cy="82978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3000">
                <a:moveTo>
                  <a:pt x="0" y="0"/>
                </a:moveTo>
                <a:lnTo>
                  <a:pt x="0" y="3000"/>
                </a:lnTo>
                <a:lnTo>
                  <a:pt x="4000" y="3000"/>
                </a:lnTo>
                <a:lnTo>
                  <a:pt x="7600" y="3000"/>
                </a:lnTo>
                <a:lnTo>
                  <a:pt x="76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1" name="textruta 20"/>
          <p:cNvSpPr txBox="1"/>
          <p:nvPr/>
        </p:nvSpPr>
        <p:spPr>
          <a:xfrm>
            <a:off x="4973058" y="2224660"/>
            <a:ext cx="2036946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>
                <a:solidFill>
                  <a:srgbClr val="000000"/>
                </a:solidFill>
              </a:rPr>
              <a:t>Variantdel 3 </a:t>
            </a:r>
            <a:r>
              <a:rPr lang="sv-SE" sz="1800" b="0" dirty="0">
                <a:solidFill>
                  <a:srgbClr val="000000"/>
                </a:solidFill>
              </a:rPr>
              <a:t>10:17</a:t>
            </a:r>
          </a:p>
        </p:txBody>
      </p:sp>
      <p:sp>
        <p:nvSpPr>
          <p:cNvPr id="22" name="Frihandsfigur 21"/>
          <p:cNvSpPr/>
          <p:nvPr/>
        </p:nvSpPr>
        <p:spPr>
          <a:xfrm>
            <a:off x="4968378" y="1082676"/>
            <a:ext cx="3568320" cy="84436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4200">
                <a:moveTo>
                  <a:pt x="0" y="0"/>
                </a:moveTo>
                <a:lnTo>
                  <a:pt x="0" y="4200"/>
                </a:lnTo>
                <a:lnTo>
                  <a:pt x="4000" y="4200"/>
                </a:lnTo>
                <a:lnTo>
                  <a:pt x="7600" y="4200"/>
                </a:lnTo>
                <a:lnTo>
                  <a:pt x="760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custDash>
              <a:ds d="508000" sp="100000"/>
            </a:custDash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3" name="textruta 22"/>
          <p:cNvSpPr txBox="1"/>
          <p:nvPr/>
        </p:nvSpPr>
        <p:spPr>
          <a:xfrm>
            <a:off x="4973058" y="1128515"/>
            <a:ext cx="2036946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 4 </a:t>
            </a:r>
            <a:r>
              <a:rPr lang="sv-SE" sz="1800" b="0" dirty="0">
                <a:solidFill>
                  <a:srgbClr val="000000"/>
                </a:solidFill>
              </a:rPr>
              <a:t>10:23</a:t>
            </a:r>
          </a:p>
        </p:txBody>
      </p:sp>
      <p:sp>
        <p:nvSpPr>
          <p:cNvPr id="24" name="Frihandsfigur 23"/>
          <p:cNvSpPr/>
          <p:nvPr/>
        </p:nvSpPr>
        <p:spPr>
          <a:xfrm>
            <a:off x="7241057" y="1500172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5" name="Frihandsfigur 24"/>
          <p:cNvSpPr/>
          <p:nvPr/>
        </p:nvSpPr>
        <p:spPr>
          <a:xfrm>
            <a:off x="7385057" y="2505649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6" name="Frihandsfigur 25"/>
          <p:cNvSpPr/>
          <p:nvPr/>
        </p:nvSpPr>
        <p:spPr>
          <a:xfrm>
            <a:off x="7570546" y="3650768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C000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42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sv-SE" dirty="0" smtClean="0"/>
              <a:t>Flextrafik (Planet)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625" y="1082677"/>
            <a:ext cx="3548289" cy="3476624"/>
          </a:xfrm>
        </p:spPr>
        <p:txBody>
          <a:bodyPr/>
          <a:lstStyle/>
          <a:p>
            <a:pPr marL="457200" indent="-457200"/>
            <a:r>
              <a:rPr lang="sv-SE" sz="1800" dirty="0"/>
              <a:t>Fordon:</a:t>
            </a:r>
            <a:br>
              <a:rPr lang="sv-SE" sz="1800" dirty="0"/>
            </a:br>
            <a:r>
              <a:rPr lang="sv-SE" sz="1800" dirty="0"/>
              <a:t>Utses innan</a:t>
            </a:r>
          </a:p>
          <a:p>
            <a:pPr marL="457200" indent="-457200"/>
            <a:r>
              <a:rPr lang="sv-SE" sz="1800" dirty="0"/>
              <a:t>Planering:</a:t>
            </a:r>
            <a:br>
              <a:rPr lang="sv-SE" sz="1800" dirty="0"/>
            </a:br>
            <a:r>
              <a:rPr lang="sv-SE" sz="1800" dirty="0"/>
              <a:t>Vid beställning och när </a:t>
            </a:r>
            <a:r>
              <a:rPr lang="sv-SE" sz="1800" dirty="0" err="1" smtClean="0"/>
              <a:t>förbeställningstiden</a:t>
            </a:r>
            <a:r>
              <a:rPr lang="sv-SE" sz="1800" dirty="0" smtClean="0"/>
              <a:t> </a:t>
            </a:r>
            <a:r>
              <a:rPr lang="sv-SE" sz="1800" dirty="0"/>
              <a:t>gått ut</a:t>
            </a:r>
          </a:p>
        </p:txBody>
      </p:sp>
      <p:sp>
        <p:nvSpPr>
          <p:cNvPr id="20" name="Frihandsfigur 19"/>
          <p:cNvSpPr/>
          <p:nvPr/>
        </p:nvSpPr>
        <p:spPr>
          <a:xfrm>
            <a:off x="5238116" y="1544593"/>
            <a:ext cx="1223639" cy="124991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0" h="3473">
                <a:moveTo>
                  <a:pt x="1000" y="0"/>
                </a:moveTo>
                <a:lnTo>
                  <a:pt x="3400" y="400"/>
                </a:lnTo>
                <a:lnTo>
                  <a:pt x="3000" y="2273"/>
                </a:lnTo>
                <a:lnTo>
                  <a:pt x="1000" y="3473"/>
                </a:lnTo>
                <a:lnTo>
                  <a:pt x="0" y="2000"/>
                </a:lnTo>
                <a:lnTo>
                  <a:pt x="400" y="200"/>
                </a:lnTo>
                <a:close/>
              </a:path>
            </a:pathLst>
          </a:custGeom>
          <a:solidFill>
            <a:schemeClr val="accent1">
              <a:alpha val="49804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1" name="Frihandsfigur 20"/>
          <p:cNvSpPr/>
          <p:nvPr/>
        </p:nvSpPr>
        <p:spPr>
          <a:xfrm>
            <a:off x="5742115" y="2002871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2" name="Frihandsfigur 21"/>
          <p:cNvSpPr/>
          <p:nvPr/>
        </p:nvSpPr>
        <p:spPr>
          <a:xfrm>
            <a:off x="5488509" y="4360474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3" name="Frihandsfigur 22"/>
          <p:cNvSpPr/>
          <p:nvPr/>
        </p:nvSpPr>
        <p:spPr>
          <a:xfrm>
            <a:off x="5670117" y="2218870"/>
            <a:ext cx="1223639" cy="1367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0" h="3800">
                <a:moveTo>
                  <a:pt x="2000" y="0"/>
                </a:moveTo>
                <a:lnTo>
                  <a:pt x="3400" y="727"/>
                </a:lnTo>
                <a:lnTo>
                  <a:pt x="3000" y="2600"/>
                </a:lnTo>
                <a:lnTo>
                  <a:pt x="1000" y="3800"/>
                </a:lnTo>
                <a:lnTo>
                  <a:pt x="0" y="2327"/>
                </a:lnTo>
                <a:lnTo>
                  <a:pt x="400" y="52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4" name="Frihandsfigur 23"/>
          <p:cNvSpPr/>
          <p:nvPr/>
        </p:nvSpPr>
        <p:spPr>
          <a:xfrm>
            <a:off x="6102115" y="2866871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5" name="Frihandsfigur 24"/>
          <p:cNvSpPr/>
          <p:nvPr/>
        </p:nvSpPr>
        <p:spPr>
          <a:xfrm>
            <a:off x="6002553" y="2776264"/>
            <a:ext cx="1583640" cy="1367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00" h="3800">
                <a:moveTo>
                  <a:pt x="3000" y="0"/>
                </a:moveTo>
                <a:lnTo>
                  <a:pt x="4200" y="727"/>
                </a:lnTo>
                <a:lnTo>
                  <a:pt x="4400" y="2400"/>
                </a:lnTo>
                <a:lnTo>
                  <a:pt x="1800" y="3800"/>
                </a:lnTo>
                <a:lnTo>
                  <a:pt x="0" y="1800"/>
                </a:lnTo>
                <a:lnTo>
                  <a:pt x="1400" y="10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6" name="Frihandsfigur 25"/>
          <p:cNvSpPr/>
          <p:nvPr/>
        </p:nvSpPr>
        <p:spPr>
          <a:xfrm>
            <a:off x="6722373" y="3491832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7" name="Frihandsfigur 26"/>
          <p:cNvSpPr/>
          <p:nvPr/>
        </p:nvSpPr>
        <p:spPr>
          <a:xfrm>
            <a:off x="4950115" y="1138871"/>
            <a:ext cx="2735640" cy="322975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0" h="10000">
                <a:moveTo>
                  <a:pt x="0" y="0"/>
                </a:moveTo>
                <a:lnTo>
                  <a:pt x="0" y="6000"/>
                </a:lnTo>
                <a:lnTo>
                  <a:pt x="4200" y="10000"/>
                </a:lnTo>
                <a:lnTo>
                  <a:pt x="7600" y="8400"/>
                </a:lnTo>
                <a:lnTo>
                  <a:pt x="7600" y="20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28" name="textruta 27"/>
          <p:cNvSpPr txBox="1"/>
          <p:nvPr/>
        </p:nvSpPr>
        <p:spPr>
          <a:xfrm>
            <a:off x="4934637" y="1179911"/>
            <a:ext cx="1395744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9" name="Frihandsfigur 28"/>
          <p:cNvSpPr/>
          <p:nvPr/>
        </p:nvSpPr>
        <p:spPr>
          <a:xfrm>
            <a:off x="4950114" y="3174891"/>
            <a:ext cx="2947451" cy="1864820"/>
          </a:xfrm>
          <a:custGeom>
            <a:avLst/>
            <a:gdLst>
              <a:gd name="connsiteX0" fmla="*/ 0 w 11259"/>
              <a:gd name="connsiteY0" fmla="*/ 0 h 10000"/>
              <a:gd name="connsiteX1" fmla="*/ 0 w 11259"/>
              <a:gd name="connsiteY1" fmla="*/ 10000 h 10000"/>
              <a:gd name="connsiteX2" fmla="*/ 10000 w 11259"/>
              <a:gd name="connsiteY2" fmla="*/ 10000 h 10000"/>
              <a:gd name="connsiteX3" fmla="*/ 11259 w 11259"/>
              <a:gd name="connsiteY3" fmla="*/ 6663 h 10000"/>
              <a:gd name="connsiteX4" fmla="*/ 6563 w 11259"/>
              <a:gd name="connsiteY4" fmla="*/ 6061 h 10000"/>
              <a:gd name="connsiteX5" fmla="*/ 0 w 11259"/>
              <a:gd name="connsiteY5" fmla="*/ 0 h 10000"/>
              <a:gd name="connsiteX0" fmla="*/ 0 w 12082"/>
              <a:gd name="connsiteY0" fmla="*/ 0 h 10000"/>
              <a:gd name="connsiteX1" fmla="*/ 0 w 12082"/>
              <a:gd name="connsiteY1" fmla="*/ 10000 h 10000"/>
              <a:gd name="connsiteX2" fmla="*/ 12082 w 12082"/>
              <a:gd name="connsiteY2" fmla="*/ 8686 h 10000"/>
              <a:gd name="connsiteX3" fmla="*/ 11259 w 12082"/>
              <a:gd name="connsiteY3" fmla="*/ 6663 h 10000"/>
              <a:gd name="connsiteX4" fmla="*/ 6563 w 12082"/>
              <a:gd name="connsiteY4" fmla="*/ 6061 h 10000"/>
              <a:gd name="connsiteX5" fmla="*/ 0 w 12082"/>
              <a:gd name="connsiteY5" fmla="*/ 0 h 10000"/>
              <a:gd name="connsiteX0" fmla="*/ 0 w 12082"/>
              <a:gd name="connsiteY0" fmla="*/ 0 h 8686"/>
              <a:gd name="connsiteX1" fmla="*/ 48 w 12082"/>
              <a:gd name="connsiteY1" fmla="*/ 8639 h 8686"/>
              <a:gd name="connsiteX2" fmla="*/ 12082 w 12082"/>
              <a:gd name="connsiteY2" fmla="*/ 8686 h 8686"/>
              <a:gd name="connsiteX3" fmla="*/ 11259 w 12082"/>
              <a:gd name="connsiteY3" fmla="*/ 6663 h 8686"/>
              <a:gd name="connsiteX4" fmla="*/ 6563 w 12082"/>
              <a:gd name="connsiteY4" fmla="*/ 6061 h 8686"/>
              <a:gd name="connsiteX5" fmla="*/ 0 w 12082"/>
              <a:gd name="connsiteY5" fmla="*/ 0 h 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82" h="8686">
                <a:moveTo>
                  <a:pt x="0" y="0"/>
                </a:moveTo>
                <a:cubicBezTo>
                  <a:pt x="16" y="2880"/>
                  <a:pt x="32" y="5759"/>
                  <a:pt x="48" y="8639"/>
                </a:cubicBezTo>
                <a:lnTo>
                  <a:pt x="12082" y="8686"/>
                </a:lnTo>
                <a:lnTo>
                  <a:pt x="11259" y="6663"/>
                </a:lnTo>
                <a:lnTo>
                  <a:pt x="6563" y="6061"/>
                </a:lnTo>
                <a:lnTo>
                  <a:pt x="0" y="0"/>
                </a:ln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30" name="textruta 29"/>
          <p:cNvSpPr txBox="1"/>
          <p:nvPr/>
        </p:nvSpPr>
        <p:spPr>
          <a:xfrm>
            <a:off x="4926447" y="475303"/>
            <a:ext cx="2036946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 smtClean="0">
                <a:solidFill>
                  <a:srgbClr val="000000"/>
                </a:solidFill>
              </a:rPr>
              <a:t>3 10:45</a:t>
            </a:r>
            <a:endParaRPr lang="sv-SE" sz="1800" b="0" dirty="0">
              <a:solidFill>
                <a:srgbClr val="000000"/>
              </a:solidFill>
            </a:endParaRPr>
          </a:p>
        </p:txBody>
      </p:sp>
      <p:sp>
        <p:nvSpPr>
          <p:cNvPr id="31" name="Frihandsfigur 30"/>
          <p:cNvSpPr/>
          <p:nvPr/>
        </p:nvSpPr>
        <p:spPr>
          <a:xfrm>
            <a:off x="7048149" y="738217"/>
            <a:ext cx="144000" cy="144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EB325"/>
          </a:solidFill>
          <a:ln w="0">
            <a:solidFill>
              <a:srgbClr val="9D0020"/>
            </a:solidFill>
            <a:prstDash val="solid"/>
          </a:ln>
        </p:spPr>
        <p:txBody>
          <a:bodyPr vert="horz" wrap="none" lIns="90000" tIns="45000" rIns="90000" bIns="45000" anchor="ctr" anchorCtr="0" compatLnSpc="1">
            <a:no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32" name="Frihandsfigur 31"/>
          <p:cNvSpPr/>
          <p:nvPr/>
        </p:nvSpPr>
        <p:spPr>
          <a:xfrm>
            <a:off x="4970198" y="419231"/>
            <a:ext cx="2619921" cy="715023"/>
          </a:xfrm>
          <a:custGeom>
            <a:avLst/>
            <a:gdLst>
              <a:gd name="connsiteX0" fmla="*/ 0 w 10015"/>
              <a:gd name="connsiteY0" fmla="*/ 0 h 10000"/>
              <a:gd name="connsiteX1" fmla="*/ 0 w 10015"/>
              <a:gd name="connsiteY1" fmla="*/ 10000 h 10000"/>
              <a:gd name="connsiteX2" fmla="*/ 10000 w 10015"/>
              <a:gd name="connsiteY2" fmla="*/ 10000 h 10000"/>
              <a:gd name="connsiteX3" fmla="*/ 10000 w 10015"/>
              <a:gd name="connsiteY3" fmla="*/ 7273 h 10000"/>
              <a:gd name="connsiteX4" fmla="*/ 10015 w 10015"/>
              <a:gd name="connsiteY4" fmla="*/ 1443 h 10000"/>
              <a:gd name="connsiteX5" fmla="*/ 0 w 10015"/>
              <a:gd name="connsiteY5" fmla="*/ 0 h 10000"/>
              <a:gd name="connsiteX0" fmla="*/ 0 w 10015"/>
              <a:gd name="connsiteY0" fmla="*/ 0 h 10000"/>
              <a:gd name="connsiteX1" fmla="*/ 0 w 10015"/>
              <a:gd name="connsiteY1" fmla="*/ 10000 h 10000"/>
              <a:gd name="connsiteX2" fmla="*/ 10000 w 10015"/>
              <a:gd name="connsiteY2" fmla="*/ 10000 h 10000"/>
              <a:gd name="connsiteX3" fmla="*/ 10000 w 10015"/>
              <a:gd name="connsiteY3" fmla="*/ 7273 h 10000"/>
              <a:gd name="connsiteX4" fmla="*/ 10015 w 10015"/>
              <a:gd name="connsiteY4" fmla="*/ 1443 h 10000"/>
              <a:gd name="connsiteX5" fmla="*/ 0 w 10015"/>
              <a:gd name="connsiteY5" fmla="*/ 0 h 10000"/>
              <a:gd name="connsiteX0" fmla="*/ 0 w 10398"/>
              <a:gd name="connsiteY0" fmla="*/ 0 h 11210"/>
              <a:gd name="connsiteX1" fmla="*/ 0 w 10398"/>
              <a:gd name="connsiteY1" fmla="*/ 10000 h 11210"/>
              <a:gd name="connsiteX2" fmla="*/ 10398 w 10398"/>
              <a:gd name="connsiteY2" fmla="*/ 11210 h 11210"/>
              <a:gd name="connsiteX3" fmla="*/ 10000 w 10398"/>
              <a:gd name="connsiteY3" fmla="*/ 7273 h 11210"/>
              <a:gd name="connsiteX4" fmla="*/ 10015 w 10398"/>
              <a:gd name="connsiteY4" fmla="*/ 1443 h 11210"/>
              <a:gd name="connsiteX5" fmla="*/ 0 w 10398"/>
              <a:gd name="connsiteY5" fmla="*/ 0 h 11210"/>
              <a:gd name="connsiteX0" fmla="*/ 0 w 10398"/>
              <a:gd name="connsiteY0" fmla="*/ 0 h 11210"/>
              <a:gd name="connsiteX1" fmla="*/ 0 w 10398"/>
              <a:gd name="connsiteY1" fmla="*/ 10000 h 11210"/>
              <a:gd name="connsiteX2" fmla="*/ 10398 w 10398"/>
              <a:gd name="connsiteY2" fmla="*/ 11210 h 11210"/>
              <a:gd name="connsiteX3" fmla="*/ 10000 w 10398"/>
              <a:gd name="connsiteY3" fmla="*/ 7273 h 11210"/>
              <a:gd name="connsiteX4" fmla="*/ 10015 w 10398"/>
              <a:gd name="connsiteY4" fmla="*/ 1443 h 11210"/>
              <a:gd name="connsiteX5" fmla="*/ 0 w 10398"/>
              <a:gd name="connsiteY5" fmla="*/ 0 h 11210"/>
              <a:gd name="connsiteX0" fmla="*/ 221 w 10398"/>
              <a:gd name="connsiteY0" fmla="*/ 426 h 9767"/>
              <a:gd name="connsiteX1" fmla="*/ 0 w 10398"/>
              <a:gd name="connsiteY1" fmla="*/ 8557 h 9767"/>
              <a:gd name="connsiteX2" fmla="*/ 10398 w 10398"/>
              <a:gd name="connsiteY2" fmla="*/ 9767 h 9767"/>
              <a:gd name="connsiteX3" fmla="*/ 10000 w 10398"/>
              <a:gd name="connsiteY3" fmla="*/ 5830 h 9767"/>
              <a:gd name="connsiteX4" fmla="*/ 10015 w 10398"/>
              <a:gd name="connsiteY4" fmla="*/ 0 h 9767"/>
              <a:gd name="connsiteX5" fmla="*/ 221 w 10398"/>
              <a:gd name="connsiteY5" fmla="*/ 426 h 9767"/>
              <a:gd name="connsiteX0" fmla="*/ 213 w 10000"/>
              <a:gd name="connsiteY0" fmla="*/ 436 h 10000"/>
              <a:gd name="connsiteX1" fmla="*/ 0 w 10000"/>
              <a:gd name="connsiteY1" fmla="*/ 8761 h 10000"/>
              <a:gd name="connsiteX2" fmla="*/ 10000 w 10000"/>
              <a:gd name="connsiteY2" fmla="*/ 10000 h 10000"/>
              <a:gd name="connsiteX3" fmla="*/ 9617 w 10000"/>
              <a:gd name="connsiteY3" fmla="*/ 5969 h 10000"/>
              <a:gd name="connsiteX4" fmla="*/ 9632 w 10000"/>
              <a:gd name="connsiteY4" fmla="*/ 0 h 10000"/>
              <a:gd name="connsiteX5" fmla="*/ 213 w 10000"/>
              <a:gd name="connsiteY5" fmla="*/ 436 h 10000"/>
              <a:gd name="connsiteX0" fmla="*/ 20 w 10020"/>
              <a:gd name="connsiteY0" fmla="*/ 436 h 10000"/>
              <a:gd name="connsiteX1" fmla="*/ 20 w 10020"/>
              <a:gd name="connsiteY1" fmla="*/ 8761 h 10000"/>
              <a:gd name="connsiteX2" fmla="*/ 10020 w 10020"/>
              <a:gd name="connsiteY2" fmla="*/ 10000 h 10000"/>
              <a:gd name="connsiteX3" fmla="*/ 9637 w 10020"/>
              <a:gd name="connsiteY3" fmla="*/ 5969 h 10000"/>
              <a:gd name="connsiteX4" fmla="*/ 9652 w 10020"/>
              <a:gd name="connsiteY4" fmla="*/ 0 h 10000"/>
              <a:gd name="connsiteX5" fmla="*/ 20 w 10020"/>
              <a:gd name="connsiteY5" fmla="*/ 436 h 10000"/>
              <a:gd name="connsiteX0" fmla="*/ 0 w 10000"/>
              <a:gd name="connsiteY0" fmla="*/ 436 h 10000"/>
              <a:gd name="connsiteX1" fmla="*/ 0 w 10000"/>
              <a:gd name="connsiteY1" fmla="*/ 8761 h 10000"/>
              <a:gd name="connsiteX2" fmla="*/ 10000 w 10000"/>
              <a:gd name="connsiteY2" fmla="*/ 10000 h 10000"/>
              <a:gd name="connsiteX3" fmla="*/ 9617 w 10000"/>
              <a:gd name="connsiteY3" fmla="*/ 5969 h 10000"/>
              <a:gd name="connsiteX4" fmla="*/ 9632 w 10000"/>
              <a:gd name="connsiteY4" fmla="*/ 0 h 10000"/>
              <a:gd name="connsiteX5" fmla="*/ 0 w 10000"/>
              <a:gd name="connsiteY5" fmla="*/ 43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436"/>
                </a:moveTo>
                <a:cubicBezTo>
                  <a:pt x="98" y="3211"/>
                  <a:pt x="71" y="5986"/>
                  <a:pt x="0" y="8761"/>
                </a:cubicBezTo>
                <a:cubicBezTo>
                  <a:pt x="3333" y="9174"/>
                  <a:pt x="6837" y="7674"/>
                  <a:pt x="10000" y="10000"/>
                </a:cubicBezTo>
                <a:cubicBezTo>
                  <a:pt x="9872" y="8657"/>
                  <a:pt x="9745" y="7312"/>
                  <a:pt x="9617" y="5969"/>
                </a:cubicBezTo>
                <a:cubicBezTo>
                  <a:pt x="9622" y="3980"/>
                  <a:pt x="9627" y="1989"/>
                  <a:pt x="9632" y="0"/>
                </a:cubicBezTo>
                <a:cubicBezTo>
                  <a:pt x="6931" y="71"/>
                  <a:pt x="2402" y="365"/>
                  <a:pt x="0" y="436"/>
                </a:cubicBezTo>
                <a:close/>
              </a:path>
            </a:pathLst>
          </a:custGeom>
          <a:noFill/>
          <a:ln w="18000">
            <a:solidFill>
              <a:srgbClr val="56686C"/>
            </a:solidFill>
            <a:prstDash val="dash"/>
          </a:ln>
        </p:spPr>
        <p:txBody>
          <a:bodyPr vert="horz" wrap="none" lIns="99000" tIns="54000" rIns="99000" bIns="54000" anchor="ctr" anchorCtr="0" compatLnSpc="1"/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v-SE">
              <a:solidFill>
                <a:srgbClr val="000000"/>
              </a:solidFill>
            </a:endParaRPr>
          </a:p>
        </p:txBody>
      </p:sp>
      <p:sp>
        <p:nvSpPr>
          <p:cNvPr id="33" name="textruta 32"/>
          <p:cNvSpPr txBox="1"/>
          <p:nvPr/>
        </p:nvSpPr>
        <p:spPr>
          <a:xfrm>
            <a:off x="4970198" y="4701298"/>
            <a:ext cx="2947451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v-SE" sz="1800" b="0" dirty="0" smtClean="0">
                <a:solidFill>
                  <a:srgbClr val="000000"/>
                </a:solidFill>
              </a:rPr>
              <a:t>Variantdel</a:t>
            </a:r>
            <a:r>
              <a:rPr lang="sv-SE" sz="1800" b="0" dirty="0" smtClean="0">
                <a:solidFill>
                  <a:srgbClr val="000000"/>
                </a:solidFill>
              </a:rPr>
              <a:t> </a:t>
            </a:r>
            <a:r>
              <a:rPr lang="sv-SE" sz="1800" b="0" dirty="0">
                <a:solidFill>
                  <a:srgbClr val="000000"/>
                </a:solidFill>
              </a:rPr>
              <a:t>1 10:00 (45 min)</a:t>
            </a:r>
          </a:p>
        </p:txBody>
      </p:sp>
    </p:spTree>
    <p:extLst>
      <p:ext uri="{BB962C8B-B14F-4D97-AF65-F5344CB8AC3E}">
        <p14:creationId xmlns:p14="http://schemas.microsoft.com/office/powerpoint/2010/main" val="130621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EUC_Template">
  <a:themeElements>
    <a:clrScheme name="Custom 1">
      <a:dk1>
        <a:srgbClr val="3A3A3A"/>
      </a:dk1>
      <a:lt1>
        <a:srgbClr val="FFFFFF"/>
      </a:lt1>
      <a:dk2>
        <a:srgbClr val="171717"/>
      </a:dk2>
      <a:lt2>
        <a:srgbClr val="EAEAEA"/>
      </a:lt2>
      <a:accent1>
        <a:srgbClr val="B0B579"/>
      </a:accent1>
      <a:accent2>
        <a:srgbClr val="9D0020"/>
      </a:accent2>
      <a:accent3>
        <a:srgbClr val="2D3437"/>
      </a:accent3>
      <a:accent4>
        <a:srgbClr val="F8971D"/>
      </a:accent4>
      <a:accent5>
        <a:srgbClr val="009DDC"/>
      </a:accent5>
      <a:accent6>
        <a:srgbClr val="A3A510"/>
      </a:accent6>
      <a:hlink>
        <a:srgbClr val="9D0020"/>
      </a:hlink>
      <a:folHlink>
        <a:srgbClr val="FEA620"/>
      </a:folHlink>
    </a:clrScheme>
    <a:fontScheme name="Trapeze Academy 2009 Template 10102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hlink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2400" b="1" i="0" u="none" strike="noStrike" cap="none" normalizeH="0" baseline="0" smtClean="0">
            <a:ln>
              <a:noFill/>
            </a:ln>
            <a:solidFill>
              <a:srgbClr val="293133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hlink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2400" b="1" i="0" u="none" strike="noStrike" cap="none" normalizeH="0" baseline="0" smtClean="0">
            <a:ln>
              <a:noFill/>
            </a:ln>
            <a:solidFill>
              <a:srgbClr val="293133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rapeze Academy 2009 Template 101025 1">
        <a:dk1>
          <a:srgbClr val="333333"/>
        </a:dk1>
        <a:lt1>
          <a:srgbClr val="FFFFFF"/>
        </a:lt1>
        <a:dk2>
          <a:srgbClr val="000000"/>
        </a:dk2>
        <a:lt2>
          <a:srgbClr val="EAEAEA"/>
        </a:lt2>
        <a:accent1>
          <a:srgbClr val="DDDDDD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878787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peze Academy 2009 Template 101025 2">
        <a:dk1>
          <a:srgbClr val="2D3437"/>
        </a:dk1>
        <a:lt1>
          <a:srgbClr val="FFFFFF"/>
        </a:lt1>
        <a:dk2>
          <a:srgbClr val="2D3437"/>
        </a:dk2>
        <a:lt2>
          <a:srgbClr val="EAEAEA"/>
        </a:lt2>
        <a:accent1>
          <a:srgbClr val="6CB33F"/>
        </a:accent1>
        <a:accent2>
          <a:srgbClr val="2D3437"/>
        </a:accent2>
        <a:accent3>
          <a:srgbClr val="FFFFFF"/>
        </a:accent3>
        <a:accent4>
          <a:srgbClr val="252B2D"/>
        </a:accent4>
        <a:accent5>
          <a:srgbClr val="BAD6AF"/>
        </a:accent5>
        <a:accent6>
          <a:srgbClr val="282E31"/>
        </a:accent6>
        <a:hlink>
          <a:srgbClr val="9D0020"/>
        </a:hlink>
        <a:folHlink>
          <a:srgbClr val="FEA6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5_CF_Template_16_9" id="{6072B3D1-9FFA-4319-ADE8-FC0DD5ACB89F}" vid="{FD27B340-3671-4375-9CFD-941515EC116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392</Words>
  <Application>Microsoft Office PowerPoint</Application>
  <PresentationFormat>Bildspel på skärmen (16:9)</PresentationFormat>
  <Paragraphs>92</Paragraphs>
  <Slides>17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Univers 45 Light</vt:lpstr>
      <vt:lpstr>Wingdings</vt:lpstr>
      <vt:lpstr>2014_EUC_Template</vt:lpstr>
      <vt:lpstr> Trafiken i FraM, Göteborg 2015-05-19   Christer Viléus</vt:lpstr>
      <vt:lpstr>Innehåll</vt:lpstr>
      <vt:lpstr>“Public transport is scheduled services on fixed routes”</vt:lpstr>
      <vt:lpstr>Termer och begrepp</vt:lpstr>
      <vt:lpstr>Definitioner</vt:lpstr>
      <vt:lpstr>Variantdel</vt:lpstr>
      <vt:lpstr>Trafikbeskrivningsexempel</vt:lpstr>
      <vt:lpstr>Anropsstyrd linjetrafik</vt:lpstr>
      <vt:lpstr>Flextrafik (Planet)</vt:lpstr>
      <vt:lpstr>Områdestrafik</vt:lpstr>
      <vt:lpstr>Kompletteringstrafik (mot centralt mål)</vt:lpstr>
      <vt:lpstr>Attribut och attributnivåer</vt:lpstr>
      <vt:lpstr>Attributnivåer</vt:lpstr>
      <vt:lpstr>Urval för att hitta en transport</vt:lpstr>
      <vt:lpstr>Transporterna som presenteras</vt:lpstr>
      <vt:lpstr>Integration med andra system</vt:lpstr>
      <vt:lpstr>PowerPoint-presentation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>Commercial Confidential - not to be disclosed</dc:description>
  <cp:lastModifiedBy/>
  <cp:revision>1</cp:revision>
  <cp:lastPrinted>2001-03-17T23:09:52Z</cp:lastPrinted>
  <dcterms:created xsi:type="dcterms:W3CDTF">2014-03-20T07:25:26Z</dcterms:created>
  <dcterms:modified xsi:type="dcterms:W3CDTF">2015-05-18T07:45:59Z</dcterms:modified>
</cp:coreProperties>
</file>