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306" r:id="rId2"/>
    <p:sldId id="307" r:id="rId3"/>
    <p:sldId id="272" r:id="rId4"/>
    <p:sldId id="274" r:id="rId5"/>
    <p:sldId id="275" r:id="rId6"/>
    <p:sldId id="276" r:id="rId7"/>
    <p:sldId id="277" r:id="rId8"/>
    <p:sldId id="281" r:id="rId9"/>
    <p:sldId id="282" r:id="rId10"/>
    <p:sldId id="286" r:id="rId11"/>
    <p:sldId id="301" r:id="rId12"/>
    <p:sldId id="302" r:id="rId13"/>
    <p:sldId id="303" r:id="rId14"/>
    <p:sldId id="304" r:id="rId15"/>
    <p:sldId id="305" r:id="rId16"/>
    <p:sldId id="263" r:id="rId17"/>
    <p:sldId id="264" r:id="rId18"/>
    <p:sldId id="265" r:id="rId19"/>
    <p:sldId id="266" r:id="rId20"/>
    <p:sldId id="267" r:id="rId21"/>
    <p:sldId id="269" r:id="rId22"/>
    <p:sldId id="270" r:id="rId23"/>
    <p:sldId id="271" r:id="rId24"/>
    <p:sldId id="262" r:id="rId2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6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323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073AD-98A2-4CB5-AC20-265E87753BC9}" type="datetimeFigureOut">
              <a:rPr lang="sv-SE" smtClean="0"/>
              <a:t>2012-10-22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12444-AF65-4030-A1A1-3C3E3570A798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1EC34-3CE1-45D6-94C1-8A1D4093967C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D739D-1A6C-42BA-9BF1-54F25DFB722A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802BEF8-E797-4E07-A305-E04DB3DFE8C1}" type="datetime1">
              <a:rPr lang="sv-SE"/>
              <a:pPr/>
              <a:t>2012-10-22</a:t>
            </a:fld>
            <a:endParaRPr lang="sv-S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sv-SE"/>
              <a:t>Linköpings universitet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DF2364-164F-44B4-8203-DB87472B23EC}" type="slidenum">
              <a:rPr lang="sv-SE"/>
              <a:pPr/>
              <a:t>3</a:t>
            </a:fld>
            <a:endParaRPr lang="sv-SE"/>
          </a:p>
        </p:txBody>
      </p:sp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Detta är en generell mall för att göra </a:t>
            </a:r>
            <a:r>
              <a:rPr lang="sv-SE" dirty="0" err="1" smtClean="0"/>
              <a:t>PowerPoint</a:t>
            </a:r>
            <a:r>
              <a:rPr lang="sv-SE" dirty="0" smtClean="0"/>
              <a:t> presentationer enligt LiU:s grafiska profil.</a:t>
            </a:r>
          </a:p>
          <a:p>
            <a:r>
              <a:rPr lang="sv-SE" dirty="0" smtClean="0"/>
              <a:t>Du skriver in din rubrik och eventuell underrubrik i det blå fältet</a:t>
            </a:r>
            <a:r>
              <a:rPr lang="sv-SE" baseline="0" dirty="0" smtClean="0"/>
              <a:t> </a:t>
            </a:r>
            <a:r>
              <a:rPr lang="sv-SE" dirty="0" smtClean="0"/>
              <a:t>på sid 1. Det blå fältet kan justeras för att</a:t>
            </a:r>
          </a:p>
          <a:p>
            <a:r>
              <a:rPr lang="sv-SE" dirty="0" smtClean="0"/>
              <a:t>stämma</a:t>
            </a:r>
            <a:r>
              <a:rPr lang="sv-SE" baseline="0" dirty="0" smtClean="0"/>
              <a:t> överens med rubrikens längd. </a:t>
            </a:r>
            <a:r>
              <a:rPr lang="sv-SE" dirty="0" smtClean="0"/>
              <a:t>Namn och institutionstillhörighet ersätter den svarta texten. </a:t>
            </a:r>
          </a:p>
          <a:p>
            <a:r>
              <a:rPr lang="sv-SE" dirty="0" smtClean="0"/>
              <a:t>Börja sedan skriva in din text på sid 2. </a:t>
            </a:r>
          </a:p>
          <a:p>
            <a:r>
              <a:rPr lang="sv-SE" dirty="0" smtClean="0"/>
              <a:t>För </a:t>
            </a:r>
            <a:r>
              <a:rPr lang="sv-SE" dirty="0"/>
              <a:t>att skapa nya sidor, tryck </a:t>
            </a:r>
            <a:r>
              <a:rPr lang="sv-SE" dirty="0" err="1"/>
              <a:t>Ctrl+M</a:t>
            </a:r>
            <a:r>
              <a:rPr lang="sv-SE" dirty="0"/>
              <a:t>.</a:t>
            </a:r>
          </a:p>
          <a:p>
            <a:r>
              <a:rPr lang="sv-SE" dirty="0"/>
              <a:t>Sidan 3 anger placering av bilder och grafik. Titta gärna på ”</a:t>
            </a:r>
            <a:r>
              <a:rPr lang="sv-SE" dirty="0" err="1"/>
              <a:t>Baspresentation</a:t>
            </a:r>
            <a:r>
              <a:rPr lang="sv-SE" dirty="0"/>
              <a:t> </a:t>
            </a:r>
            <a:r>
              <a:rPr lang="sv-SE" dirty="0" smtClean="0"/>
              <a:t>2011” </a:t>
            </a:r>
            <a:r>
              <a:rPr lang="sv-SE" dirty="0"/>
              <a:t>för exempel.</a:t>
            </a:r>
          </a:p>
          <a:p>
            <a:r>
              <a:rPr lang="sv-SE" dirty="0"/>
              <a:t>Den sista bilden är en avslutningsbild som visar </a:t>
            </a:r>
            <a:r>
              <a:rPr lang="sv-SE" dirty="0" smtClean="0"/>
              <a:t>LiU:s </a:t>
            </a:r>
            <a:r>
              <a:rPr lang="sv-SE" dirty="0"/>
              <a:t>logotype och </a:t>
            </a:r>
            <a:r>
              <a:rPr lang="sv-SE" dirty="0" smtClean="0"/>
              <a:t>webbadress</a:t>
            </a:r>
            <a:r>
              <a:rPr lang="sv-SE" dirty="0"/>
              <a:t>.</a:t>
            </a:r>
          </a:p>
          <a:p>
            <a:r>
              <a:rPr lang="sv-SE" dirty="0"/>
              <a:t>Om du vill ha fast datum, eller ändra författarnamn, gå in under Visa, Sidhuvud och Sidfot.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FB13D1-6BBC-4820-84C9-E9524EB8BFBE}" type="slidenum">
              <a:rPr lang="sv-SE" sz="1200" smtClean="0"/>
              <a:pPr eaLnBrk="1" hangingPunct="1"/>
              <a:t>4</a:t>
            </a:fld>
            <a:endParaRPr lang="sv-SE" sz="120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694" y="4344794"/>
            <a:ext cx="5028613" cy="4113299"/>
          </a:xfrm>
          <a:noFill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Platshållare för bildobjekt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Platshållare för anteckninga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v-SE" smtClean="0"/>
          </a:p>
        </p:txBody>
      </p:sp>
      <p:sp>
        <p:nvSpPr>
          <p:cNvPr id="68612" name="Platshållare för bildnumm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9C2E1F-6949-414B-816E-9137199B6B59}" type="slidenum">
              <a:rPr lang="sv-SE" sz="1200" smtClean="0"/>
              <a:pPr eaLnBrk="1" hangingPunct="1"/>
              <a:t>6</a:t>
            </a:fld>
            <a:endParaRPr lang="sv-SE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BAD0D0-F54D-4BF0-AE45-781B3C5A0087}" type="slidenum">
              <a:rPr lang="sv-SE" sz="1200" smtClean="0"/>
              <a:pPr eaLnBrk="1" hangingPunct="1"/>
              <a:t>7</a:t>
            </a:fld>
            <a:endParaRPr lang="sv-SE" sz="120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4213"/>
            <a:ext cx="4576762" cy="3432175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595" y="4342650"/>
            <a:ext cx="5030813" cy="41175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2200" smtClean="0"/>
              <a:t>Större och större statiska fall respektive upprepade statiska fall</a:t>
            </a:r>
          </a:p>
          <a:p>
            <a:pPr eaLnBrk="1" hangingPunct="1">
              <a:buFontTx/>
              <a:buChar char="•"/>
            </a:pPr>
            <a:r>
              <a:rPr lang="en-US" sz="2200" smtClean="0"/>
              <a:t>Borra hål för komponenter</a:t>
            </a:r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Dynamiska fall kan lösas snabbt</a:t>
            </a:r>
          </a:p>
          <a:p>
            <a:pPr eaLnBrk="1" hangingPunct="1">
              <a:buFontTx/>
              <a:buChar char="•"/>
            </a:pPr>
            <a:r>
              <a:rPr lang="en-US" sz="2200" smtClean="0"/>
              <a:t>Daglig ruttplanering för en distributör av gods)</a:t>
            </a:r>
          </a:p>
          <a:p>
            <a:pPr eaLnBrk="1" hangingPunct="1">
              <a:buFontTx/>
              <a:buChar char="•"/>
            </a:pPr>
            <a:r>
              <a:rPr lang="en-US" sz="2200" smtClean="0"/>
              <a:t>I ett givet informationsnätverk, hur skall vi skicka data?</a:t>
            </a:r>
          </a:p>
          <a:p>
            <a:pPr eaLnBrk="1" hangingPunct="1">
              <a:buFontTx/>
              <a:buChar char="•"/>
            </a:pPr>
            <a:endParaRPr lang="en-US" sz="2200" smtClean="0"/>
          </a:p>
          <a:p>
            <a:pPr eaLnBrk="1" hangingPunct="1"/>
            <a:r>
              <a:rPr lang="en-US" sz="2200" smtClean="0"/>
              <a:t>Vad innebär en besparing på 1%?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962F6B-F033-4301-ADA6-50D1050E53E0}" type="slidenum">
              <a:rPr lang="sv-SE" sz="1200"/>
              <a:pPr eaLnBrk="1" hangingPunct="1"/>
              <a:t>9</a:t>
            </a:fld>
            <a:endParaRPr lang="sv-SE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0550C83-BB42-4E5A-9402-998702DFB524}" type="slidenum">
              <a:rPr lang="sv-SE" sz="1200" smtClean="0"/>
              <a:pPr eaLnBrk="1" hangingPunct="1"/>
              <a:t>10</a:t>
            </a:fld>
            <a:endParaRPr lang="sv-SE" sz="120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5175" cy="3430588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922" y="4342649"/>
            <a:ext cx="5488159" cy="4115443"/>
          </a:xfrm>
          <a:noFill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A9E0AE-3FA2-49B4-A09E-6BC9A08778CF}" type="slidenum">
              <a:rPr lang="sv-SE" sz="1200" smtClean="0"/>
              <a:pPr eaLnBrk="1" hangingPunct="1"/>
              <a:t>12</a:t>
            </a:fld>
            <a:endParaRPr lang="sv-SE" sz="120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5" r="38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619969" y="6243638"/>
            <a:ext cx="1008063" cy="457200"/>
          </a:xfrm>
        </p:spPr>
        <p:txBody>
          <a:bodyPr anchor="b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sv-SE" smtClean="0"/>
              <a:t>2007-05-25</a:t>
            </a:r>
            <a:endParaRPr lang="sv-SE" altLang="en-US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843932" y="6237288"/>
            <a:ext cx="3095625" cy="457200"/>
          </a:xfrm>
        </p:spPr>
        <p:txBody>
          <a:bodyPr anchor="b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sv-SE" altLang="en-US" dirty="0"/>
              <a:t>Baspresentation LiU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145932" y="6243638"/>
            <a:ext cx="1234380" cy="457200"/>
          </a:xfr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F05D053-2BF8-42DD-A080-ABD0C2C8396F}" type="slidenum">
              <a:rPr lang="sv-SE" altLang="en-US"/>
              <a:pPr/>
              <a:t>‹#›</a:t>
            </a:fld>
            <a:endParaRPr lang="sv-SE" altLang="en-US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6280745"/>
            <a:ext cx="1800200" cy="210177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5773" y="323130"/>
            <a:ext cx="1023616" cy="10186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33A078FE-EC9C-4FEE-82BA-DF005568477E}" type="datetimeFigureOut">
              <a:rPr lang="sv-SE" smtClean="0"/>
              <a:pPr/>
              <a:t>2012-10-22</a:t>
            </a:fld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36CC695-F1BF-47ED-92CB-2DE3BAC1EEF3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780928"/>
            <a:ext cx="366522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6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Användarmöte</a:t>
            </a:r>
            <a:endParaRPr kumimoji="0" lang="sv-SE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Stockholm 23-24 oktober -</a:t>
            </a: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ubrik 1"/>
          <p:cNvSpPr>
            <a:spLocks noGrp="1"/>
          </p:cNvSpPr>
          <p:nvPr>
            <p:ph type="title" idx="4294967295"/>
          </p:nvPr>
        </p:nvSpPr>
        <p:spPr>
          <a:xfrm>
            <a:off x="899592" y="188913"/>
            <a:ext cx="5688012" cy="1139825"/>
          </a:xfrm>
        </p:spPr>
        <p:txBody>
          <a:bodyPr anchor="b"/>
          <a:lstStyle/>
          <a:p>
            <a:pPr eaLnBrk="1" hangingPunct="1"/>
            <a:r>
              <a:rPr lang="sv-SE" dirty="0" smtClean="0"/>
              <a:t>Indata</a:t>
            </a:r>
          </a:p>
        </p:txBody>
      </p:sp>
      <p:sp>
        <p:nvSpPr>
          <p:cNvPr id="47110" name="Platshållare för innehåll 2"/>
          <p:cNvSpPr>
            <a:spLocks noGrp="1"/>
          </p:cNvSpPr>
          <p:nvPr>
            <p:ph sz="quarter" idx="4294967295"/>
          </p:nvPr>
        </p:nvSpPr>
        <p:spPr>
          <a:xfrm>
            <a:off x="971600" y="1700213"/>
            <a:ext cx="7920880" cy="4295775"/>
          </a:xfrm>
        </p:spPr>
        <p:txBody>
          <a:bodyPr>
            <a:noAutofit/>
          </a:bodyPr>
          <a:lstStyle/>
          <a:p>
            <a:pPr marL="273050" indent="-273050" eaLnBrk="1" hangingPunct="1">
              <a:lnSpc>
                <a:spcPct val="90000"/>
              </a:lnSpc>
            </a:pPr>
            <a:r>
              <a:rPr lang="sv-SE" sz="2400" dirty="0" smtClean="0"/>
              <a:t>De inledande testerna (Zoner vs. Billigaste väg) har utförts på verkliga data från färdtjänsten i Göteborg. (ca. 3000 resor/dygn)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sv-SE" sz="1900" dirty="0" smtClean="0"/>
              <a:t>Ca. 3000 resor/dygn (varav ca. 60-70% var kända dagen innan). Resorna är fördelade mellan 287 st. zoner (framtagna av </a:t>
            </a:r>
            <a:r>
              <a:rPr lang="sv-SE" sz="1900" dirty="0" err="1" smtClean="0"/>
              <a:t>PLANit</a:t>
            </a:r>
            <a:r>
              <a:rPr lang="sv-SE" sz="1900" dirty="0" smtClean="0"/>
              <a:t>). </a:t>
            </a:r>
            <a:endParaRPr lang="sv-SE" sz="1700" dirty="0" smtClean="0"/>
          </a:p>
          <a:p>
            <a:pPr marL="273050" indent="-273050" eaLnBrk="1" hangingPunct="1">
              <a:lnSpc>
                <a:spcPct val="90000"/>
              </a:lnSpc>
            </a:pPr>
            <a:endParaRPr lang="sv-SE" sz="1800" dirty="0" smtClean="0"/>
          </a:p>
          <a:p>
            <a:pPr marL="273050" indent="-273050" eaLnBrk="1" hangingPunct="1">
              <a:lnSpc>
                <a:spcPct val="90000"/>
              </a:lnSpc>
            </a:pPr>
            <a:r>
              <a:rPr lang="sv-SE" sz="2400" dirty="0" smtClean="0"/>
              <a:t>Övriga tester (efterfrågeprediktering, omplaneringsmetoder och parametertester) har utförts på data från Norrköping, drygt 600 resor/dygn &amp; 164 zoner (från </a:t>
            </a:r>
            <a:r>
              <a:rPr lang="sv-SE" sz="2400" dirty="0" err="1" smtClean="0"/>
              <a:t>Malmator</a:t>
            </a:r>
            <a:r>
              <a:rPr lang="sv-SE" sz="2400" dirty="0" smtClean="0"/>
              <a:t>/</a:t>
            </a:r>
            <a:r>
              <a:rPr lang="sv-SE" sz="2400" dirty="0" err="1" smtClean="0"/>
              <a:t>PLANit</a:t>
            </a:r>
            <a:r>
              <a:rPr lang="sv-SE" sz="2400" dirty="0" smtClean="0"/>
              <a:t>).</a:t>
            </a:r>
          </a:p>
          <a:p>
            <a:pPr marL="273050" indent="-273050" eaLnBrk="1" hangingPunct="1">
              <a:lnSpc>
                <a:spcPct val="90000"/>
              </a:lnSpc>
            </a:pPr>
            <a:endParaRPr lang="sv-SE" sz="1800" dirty="0" smtClean="0"/>
          </a:p>
          <a:p>
            <a:pPr marL="273050" indent="-273050" eaLnBrk="1" hangingPunct="1">
              <a:lnSpc>
                <a:spcPct val="90000"/>
              </a:lnSpc>
            </a:pPr>
            <a:endParaRPr lang="sv-SE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1302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bild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795E0-07E7-42BE-93B3-2E89675223BE}" type="slidenum">
              <a:rPr lang="sv-SE" smtClean="0"/>
              <a:pPr/>
              <a:t>11</a:t>
            </a:fld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 idx="4294967295"/>
          </p:nvPr>
        </p:nvSpPr>
        <p:spPr>
          <a:xfrm>
            <a:off x="683568" y="274638"/>
            <a:ext cx="8229600" cy="1143000"/>
          </a:xfrm>
        </p:spPr>
        <p:txBody>
          <a:bodyPr/>
          <a:lstStyle/>
          <a:p>
            <a:r>
              <a:rPr lang="sv-SE" dirty="0" smtClean="0"/>
              <a:t>Utan hänsyn till servicekostnader…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3347864" y="1987550"/>
            <a:ext cx="5796136" cy="3986213"/>
          </a:xfrm>
        </p:spPr>
        <p:txBody>
          <a:bodyPr>
            <a:noAutofit/>
          </a:bodyPr>
          <a:lstStyle/>
          <a:p>
            <a:r>
              <a:rPr lang="sv-SE" sz="2000" dirty="0" smtClean="0"/>
              <a:t>Tester </a:t>
            </a:r>
            <a:r>
              <a:rPr lang="sv-SE" sz="2000" dirty="0"/>
              <a:t>har </a:t>
            </a:r>
            <a:r>
              <a:rPr lang="sv-SE" sz="2000" dirty="0" smtClean="0"/>
              <a:t>även gjorts (på </a:t>
            </a:r>
            <a:r>
              <a:rPr lang="sv-SE" sz="2000" dirty="0"/>
              <a:t>Norrköpingsnätet och på Göteborgsnätet) som visar att om man helt bortser från kundernas upplevda </a:t>
            </a:r>
            <a:r>
              <a:rPr lang="sv-SE" sz="2000" dirty="0" smtClean="0"/>
              <a:t>kostander så </a:t>
            </a:r>
            <a:r>
              <a:rPr lang="sv-SE" sz="2000" dirty="0"/>
              <a:t>sparas ca. 10% av den totala körsträckan in. Självklart med effekt att fler resenärer får vänta längre tid och får längre omvägstider/spilltider.</a:t>
            </a:r>
          </a:p>
          <a:p>
            <a:r>
              <a:rPr lang="sv-SE" sz="2000" dirty="0" smtClean="0"/>
              <a:t>Med större tidsfönster fås ännu större effekter. </a:t>
            </a:r>
            <a:r>
              <a:rPr lang="sv-SE" sz="2000" dirty="0"/>
              <a:t>I kombination med ”återuppringning” behöver inte större </a:t>
            </a:r>
            <a:r>
              <a:rPr lang="sv-SE" sz="2000" dirty="0" smtClean="0"/>
              <a:t>tidsfönster </a:t>
            </a:r>
            <a:r>
              <a:rPr lang="sv-SE" sz="2000" dirty="0"/>
              <a:t>upplevas särskilt </a:t>
            </a:r>
            <a:r>
              <a:rPr lang="sv-SE" sz="2000" dirty="0" smtClean="0"/>
              <a:t>negativt.</a:t>
            </a:r>
            <a:endParaRPr lang="sv-SE" sz="2000" dirty="0"/>
          </a:p>
        </p:txBody>
      </p:sp>
      <p:sp>
        <p:nvSpPr>
          <p:cNvPr id="5" name="textruta 4"/>
          <p:cNvSpPr txBox="1"/>
          <p:nvPr/>
        </p:nvSpPr>
        <p:spPr>
          <a:xfrm>
            <a:off x="683568" y="2636912"/>
            <a:ext cx="2592288" cy="333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i="0" dirty="0" smtClean="0"/>
              <a:t>Med ca 30 minuter ”omplaneringsfönster” (realistiskt om återuppringning används) </a:t>
            </a:r>
            <a:r>
              <a:rPr lang="sv-SE" sz="1400" b="1" i="0" dirty="0" smtClean="0"/>
              <a:t>kan</a:t>
            </a:r>
            <a:r>
              <a:rPr lang="sv-SE" sz="1400" i="0" dirty="0" smtClean="0"/>
              <a:t> ca. 20% av körsträckorna reduceras…</a:t>
            </a:r>
          </a:p>
          <a:p>
            <a:endParaRPr lang="sv-SE" sz="1400" i="0" dirty="0"/>
          </a:p>
          <a:p>
            <a:r>
              <a:rPr lang="sv-SE" sz="1400" i="0" dirty="0" smtClean="0"/>
              <a:t>… </a:t>
            </a:r>
            <a:r>
              <a:rPr lang="sv-SE" sz="1400" b="1" i="0" dirty="0" smtClean="0"/>
              <a:t>Men</a:t>
            </a:r>
            <a:r>
              <a:rPr lang="sv-SE" sz="1400" i="0" dirty="0" smtClean="0"/>
              <a:t> vad är det värt?</a:t>
            </a:r>
            <a:br>
              <a:rPr lang="sv-SE" sz="1400" i="0" dirty="0" smtClean="0"/>
            </a:br>
            <a:r>
              <a:rPr lang="sv-SE" sz="1400" i="0" dirty="0" smtClean="0"/>
              <a:t>(I fråga om sämre service)</a:t>
            </a:r>
          </a:p>
          <a:p>
            <a:endParaRPr lang="sv-SE" sz="1400" i="0" dirty="0"/>
          </a:p>
          <a:p>
            <a:r>
              <a:rPr lang="sv-SE" sz="2400" i="0" dirty="0" smtClean="0">
                <a:solidFill>
                  <a:srgbClr val="437BBE"/>
                </a:solidFill>
                <a:latin typeface="Arial"/>
                <a:ea typeface="+mj-ea"/>
                <a:cs typeface="Arial"/>
              </a:rPr>
              <a:t>Uppgift!</a:t>
            </a:r>
            <a:endParaRPr lang="sv-SE" sz="1400" i="0" dirty="0" smtClean="0"/>
          </a:p>
          <a:p>
            <a:r>
              <a:rPr lang="sv-SE" sz="1400" i="0" dirty="0" smtClean="0"/>
              <a:t>Hur vikta service och kostnad mot varandra…?</a:t>
            </a:r>
          </a:p>
          <a:p>
            <a:endParaRPr lang="sv-SE" sz="1400" i="0" dirty="0"/>
          </a:p>
        </p:txBody>
      </p:sp>
    </p:spTree>
    <p:extLst>
      <p:ext uri="{BB962C8B-B14F-4D97-AF65-F5344CB8AC3E}">
        <p14:creationId xmlns:p14="http://schemas.microsoft.com/office/powerpoint/2010/main" xmlns="" val="109047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476250"/>
            <a:ext cx="8316416" cy="1139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v-SE" dirty="0" smtClean="0"/>
              <a:t>Varför har vi velat genomföra projekten…</a:t>
            </a:r>
          </a:p>
        </p:txBody>
      </p:sp>
      <p:sp>
        <p:nvSpPr>
          <p:cNvPr id="6247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552" y="2028155"/>
            <a:ext cx="7704137" cy="3921125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spcAft>
                <a:spcPct val="0"/>
              </a:spcAft>
            </a:pPr>
            <a:r>
              <a:rPr lang="sv-SE" dirty="0" smtClean="0"/>
              <a:t>Systemleverantörer: att få underlag för inriktning på produktutveckling</a:t>
            </a:r>
          </a:p>
          <a:p>
            <a:pPr eaLnBrk="1" hangingPunct="1">
              <a:spcAft>
                <a:spcPct val="0"/>
              </a:spcAft>
            </a:pPr>
            <a:endParaRPr lang="sv-SE" dirty="0" smtClean="0"/>
          </a:p>
          <a:p>
            <a:pPr eaLnBrk="1" hangingPunct="1">
              <a:spcAft>
                <a:spcPct val="0"/>
              </a:spcAft>
            </a:pPr>
            <a:r>
              <a:rPr lang="sv-SE" dirty="0" smtClean="0"/>
              <a:t>”Trafikhuvudmän”/kommuner: val av olika planeringsparametrar är något som snabbt kan föras ut till respektive organisation och öka effektiviteten i den praktiska planeringen. </a:t>
            </a:r>
            <a:br>
              <a:rPr lang="sv-SE" dirty="0" smtClean="0"/>
            </a:br>
            <a:endParaRPr lang="sv-SE" dirty="0" smtClean="0"/>
          </a:p>
          <a:p>
            <a:pPr eaLnBrk="1" hangingPunct="1">
              <a:spcAft>
                <a:spcPct val="0"/>
              </a:spcAft>
            </a:pPr>
            <a:r>
              <a:rPr lang="sv-SE" dirty="0" smtClean="0"/>
              <a:t>Samhället: ovanstående syften ger det övergripande syftet att få en så </a:t>
            </a:r>
            <a:r>
              <a:rPr lang="sv-SE" b="1" dirty="0" smtClean="0"/>
              <a:t>kostnadseffektiv</a:t>
            </a:r>
            <a:r>
              <a:rPr lang="sv-SE" dirty="0" smtClean="0"/>
              <a:t> service som möjligt</a:t>
            </a:r>
          </a:p>
        </p:txBody>
      </p:sp>
    </p:spTree>
    <p:extLst>
      <p:ext uri="{BB962C8B-B14F-4D97-AF65-F5344CB8AC3E}">
        <p14:creationId xmlns:p14="http://schemas.microsoft.com/office/powerpoint/2010/main" xmlns="" val="187889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ubrik 1"/>
          <p:cNvSpPr>
            <a:spLocks noGrp="1"/>
          </p:cNvSpPr>
          <p:nvPr>
            <p:ph type="title" idx="4294967295"/>
          </p:nvPr>
        </p:nvSpPr>
        <p:spPr>
          <a:xfrm>
            <a:off x="323528" y="143222"/>
            <a:ext cx="8748464" cy="11255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v-SE" dirty="0" smtClean="0"/>
              <a:t>Utmaning: Kostnadseffektivare lösningar</a:t>
            </a:r>
            <a:endParaRPr lang="sv-SE" sz="2400" dirty="0" smtClean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323528" y="1412875"/>
            <a:ext cx="6516688" cy="917575"/>
          </a:xfrm>
        </p:spPr>
        <p:txBody>
          <a:bodyPr>
            <a:normAutofit fontScale="55000" lnSpcReduction="20000"/>
          </a:bodyPr>
          <a:lstStyle/>
          <a:p>
            <a:pPr eaLnBrk="1" hangingPunct="1"/>
            <a:r>
              <a:rPr lang="sv-SE" b="1" dirty="0" smtClean="0"/>
              <a:t>Planeringssystemen kan förbättras</a:t>
            </a:r>
          </a:p>
          <a:p>
            <a:pPr eaLnBrk="1" hangingPunct="1"/>
            <a:r>
              <a:rPr lang="sv-SE" b="1" dirty="0" smtClean="0"/>
              <a:t>Hur sker utvecklingen av planeringssystemen idag?</a:t>
            </a:r>
          </a:p>
          <a:p>
            <a:pPr eaLnBrk="1" hangingPunct="1"/>
            <a:r>
              <a:rPr lang="sv-SE" b="1" dirty="0" smtClean="0"/>
              <a:t>Hur bör den ske? (Vem ”äger” frågan?)</a:t>
            </a:r>
          </a:p>
          <a:p>
            <a:pPr eaLnBrk="1" hangingPunct="1"/>
            <a:endParaRPr lang="sv-SE" dirty="0" smtClean="0"/>
          </a:p>
        </p:txBody>
      </p:sp>
      <p:sp>
        <p:nvSpPr>
          <p:cNvPr id="15" name="Ellips 14"/>
          <p:cNvSpPr>
            <a:spLocks noChangeArrowheads="1"/>
          </p:cNvSpPr>
          <p:nvPr/>
        </p:nvSpPr>
        <p:spPr bwMode="auto">
          <a:xfrm>
            <a:off x="384175" y="2603500"/>
            <a:ext cx="8147050" cy="3740150"/>
          </a:xfrm>
          <a:prstGeom prst="ellipse">
            <a:avLst/>
          </a:prstGeom>
          <a:solidFill>
            <a:srgbClr val="FCDB6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022350" indent="-350838"/>
            <a:endParaRPr lang="sv-SE"/>
          </a:p>
        </p:txBody>
      </p:sp>
      <p:sp>
        <p:nvSpPr>
          <p:cNvPr id="13" name="Ellips 12"/>
          <p:cNvSpPr/>
          <p:nvPr/>
        </p:nvSpPr>
        <p:spPr bwMode="auto">
          <a:xfrm>
            <a:off x="1382713" y="3113088"/>
            <a:ext cx="6088062" cy="278447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lIns="90000" anchor="b" anchorCtr="1"/>
          <a:lstStyle/>
          <a:p>
            <a:pPr indent="-350838">
              <a:defRPr/>
            </a:pPr>
            <a:endParaRPr lang="sv-SE" dirty="0"/>
          </a:p>
          <a:p>
            <a:pPr indent="-350838">
              <a:defRPr/>
            </a:pPr>
            <a:endParaRPr lang="sv-SE" dirty="0"/>
          </a:p>
          <a:p>
            <a:pPr indent="-350838">
              <a:defRPr/>
            </a:pPr>
            <a:endParaRPr lang="sv-SE" dirty="0"/>
          </a:p>
          <a:p>
            <a:pPr indent="-350838">
              <a:defRPr/>
            </a:pPr>
            <a:endParaRPr lang="sv-SE" dirty="0"/>
          </a:p>
          <a:p>
            <a:pPr indent="-350838">
              <a:defRPr/>
            </a:pPr>
            <a:endParaRPr lang="sv-SE" dirty="0"/>
          </a:p>
          <a:p>
            <a:pPr indent="-350838">
              <a:defRPr/>
            </a:pP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>   </a:t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/>
            </a:r>
            <a:br>
              <a:rPr lang="sv-SE" dirty="0"/>
            </a:br>
            <a:r>
              <a:rPr lang="sv-SE" dirty="0"/>
              <a:t> Branschorganisationer</a:t>
            </a:r>
          </a:p>
        </p:txBody>
      </p:sp>
      <p:sp>
        <p:nvSpPr>
          <p:cNvPr id="7" name="Rektangel med rundade hörn 6"/>
          <p:cNvSpPr/>
          <p:nvPr/>
        </p:nvSpPr>
        <p:spPr bwMode="auto">
          <a:xfrm>
            <a:off x="3668713" y="3319463"/>
            <a:ext cx="1536700" cy="70802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-350838" algn="ctr">
              <a:defRPr/>
            </a:pPr>
            <a:r>
              <a:rPr lang="sv-SE" dirty="0"/>
              <a:t>System-leverantörer</a:t>
            </a:r>
          </a:p>
        </p:txBody>
      </p:sp>
      <p:sp>
        <p:nvSpPr>
          <p:cNvPr id="8" name="Rektangel med rundade hörn 7"/>
          <p:cNvSpPr/>
          <p:nvPr/>
        </p:nvSpPr>
        <p:spPr bwMode="auto">
          <a:xfrm>
            <a:off x="5434013" y="4373563"/>
            <a:ext cx="1538287" cy="70643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-350838" algn="ctr">
              <a:defRPr/>
            </a:pPr>
            <a:r>
              <a:rPr lang="sv-SE" dirty="0"/>
              <a:t>Operatörer</a:t>
            </a:r>
          </a:p>
        </p:txBody>
      </p:sp>
      <p:sp>
        <p:nvSpPr>
          <p:cNvPr id="9" name="Rektangel med rundade hörn 8"/>
          <p:cNvSpPr/>
          <p:nvPr/>
        </p:nvSpPr>
        <p:spPr bwMode="auto">
          <a:xfrm>
            <a:off x="3668713" y="4373563"/>
            <a:ext cx="1536700" cy="70643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-350838" algn="ctr">
              <a:defRPr/>
            </a:pPr>
            <a:r>
              <a:rPr lang="sv-SE" dirty="0"/>
              <a:t>”THM”</a:t>
            </a:r>
          </a:p>
        </p:txBody>
      </p:sp>
      <p:sp>
        <p:nvSpPr>
          <p:cNvPr id="10" name="Rektangel med rundade hörn 9"/>
          <p:cNvSpPr/>
          <p:nvPr/>
        </p:nvSpPr>
        <p:spPr bwMode="auto">
          <a:xfrm>
            <a:off x="1890713" y="4373563"/>
            <a:ext cx="1538287" cy="70643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-350838" algn="ctr">
              <a:defRPr/>
            </a:pPr>
            <a:r>
              <a:rPr lang="sv-SE" dirty="0"/>
              <a:t>Politiker</a:t>
            </a:r>
          </a:p>
        </p:txBody>
      </p:sp>
      <p:sp>
        <p:nvSpPr>
          <p:cNvPr id="16" name="textruta 15"/>
          <p:cNvSpPr txBox="1">
            <a:spLocks noChangeArrowheads="1"/>
          </p:cNvSpPr>
          <p:nvPr/>
        </p:nvSpPr>
        <p:spPr bwMode="auto">
          <a:xfrm>
            <a:off x="3490913" y="2576513"/>
            <a:ext cx="2162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/>
              <a:t>Resenärer/invånare</a:t>
            </a:r>
            <a:br>
              <a:rPr lang="sv-SE"/>
            </a:br>
            <a:r>
              <a:rPr lang="sv-SE"/>
              <a:t>   (Skattebetalare)</a:t>
            </a:r>
            <a:br>
              <a:rPr lang="sv-SE"/>
            </a:br>
            <a:endParaRPr lang="sv-SE"/>
          </a:p>
        </p:txBody>
      </p:sp>
      <p:sp>
        <p:nvSpPr>
          <p:cNvPr id="17" name="Rektangel med rundade hörn 16"/>
          <p:cNvSpPr/>
          <p:nvPr/>
        </p:nvSpPr>
        <p:spPr bwMode="auto">
          <a:xfrm>
            <a:off x="6972300" y="1749425"/>
            <a:ext cx="1973263" cy="7572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-350838" algn="ctr">
              <a:defRPr/>
            </a:pPr>
            <a:r>
              <a:rPr lang="sv-SE" dirty="0"/>
              <a:t>Universitet/</a:t>
            </a:r>
            <a:br>
              <a:rPr lang="sv-SE" dirty="0"/>
            </a:br>
            <a:r>
              <a:rPr lang="sv-SE" dirty="0"/>
              <a:t>forskningsinstitut</a:t>
            </a:r>
            <a:br>
              <a:rPr lang="sv-SE" dirty="0"/>
            </a:br>
            <a:r>
              <a:rPr lang="sv-SE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57565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7" grpId="0" animBg="1"/>
      <p:bldP spid="8" grpId="0" animBg="1"/>
      <p:bldP spid="9" grpId="0" animBg="1"/>
      <p:bldP spid="10" grpId="0" animBg="1"/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idx="4294967295"/>
          </p:nvPr>
        </p:nvSpPr>
        <p:spPr>
          <a:xfrm>
            <a:off x="662880" y="274638"/>
            <a:ext cx="8229600" cy="1143000"/>
          </a:xfrm>
        </p:spPr>
        <p:txBody>
          <a:bodyPr/>
          <a:lstStyle/>
          <a:p>
            <a:r>
              <a:rPr lang="sv-SE" dirty="0" smtClean="0"/>
              <a:t>Sammanfattning/behov</a:t>
            </a:r>
            <a:br>
              <a:rPr lang="sv-SE" dirty="0" smtClean="0"/>
            </a:br>
            <a:r>
              <a:rPr lang="sv-SE" sz="2000" dirty="0" smtClean="0"/>
              <a:t>(Eller kanske snarare frågor att ta med er…)</a:t>
            </a:r>
            <a:endParaRPr lang="sv-SE" sz="2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683568" y="1700213"/>
            <a:ext cx="7632848" cy="4321175"/>
          </a:xfrm>
        </p:spPr>
        <p:txBody>
          <a:bodyPr>
            <a:noAutofit/>
          </a:bodyPr>
          <a:lstStyle/>
          <a:p>
            <a:r>
              <a:rPr lang="sv-SE" sz="2400" dirty="0" smtClean="0"/>
              <a:t>Hur ska service och kostnad vägas mot varandra?</a:t>
            </a:r>
            <a:br>
              <a:rPr lang="sv-SE" sz="2400" dirty="0" smtClean="0"/>
            </a:br>
            <a:r>
              <a:rPr lang="sv-SE" sz="2400" dirty="0" smtClean="0"/>
              <a:t>(Vad är en ”bra” planering?)</a:t>
            </a:r>
          </a:p>
          <a:p>
            <a:r>
              <a:rPr lang="sv-SE" sz="2400" dirty="0" smtClean="0"/>
              <a:t>Försök studera/fråga/”fundera på” hur olika parametersättningar påverkar planeringen. </a:t>
            </a:r>
            <a:br>
              <a:rPr lang="sv-SE" sz="2400" dirty="0" smtClean="0"/>
            </a:br>
            <a:r>
              <a:rPr lang="sv-SE" sz="2400" dirty="0" smtClean="0"/>
              <a:t>(I.a.f. ifrågasätta varför man har en viss parametersättning…)</a:t>
            </a:r>
          </a:p>
          <a:p>
            <a:r>
              <a:rPr lang="sv-SE" sz="2400" dirty="0" smtClean="0"/>
              <a:t>Fundera på vilka åtgärder Ni tycker är viktigast att utföra, eller vilka frågor ni tycker borde studeras mer.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xmlns="" val="107980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Expanding_sv_hori_bl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348880"/>
            <a:ext cx="6408712" cy="1424593"/>
          </a:xfrm>
          <a:prstGeom prst="rect">
            <a:avLst/>
          </a:prstGeom>
        </p:spPr>
      </p:pic>
      <p:sp>
        <p:nvSpPr>
          <p:cNvPr id="306192" name="Rectangle 16"/>
          <p:cNvSpPr>
            <a:spLocks noChangeArrowheads="1"/>
          </p:cNvSpPr>
          <p:nvPr/>
        </p:nvSpPr>
        <p:spPr bwMode="auto">
          <a:xfrm>
            <a:off x="1331640" y="6021288"/>
            <a:ext cx="6553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spcAft>
                <a:spcPct val="40000"/>
              </a:spcAft>
              <a:buClr>
                <a:schemeClr val="tx2"/>
              </a:buClr>
              <a:buSzTx/>
            </a:pPr>
            <a:r>
              <a:rPr lang="sv-SE" sz="2800" i="0" dirty="0" err="1">
                <a:solidFill>
                  <a:schemeClr val="bg1"/>
                </a:solidFill>
              </a:rPr>
              <a:t>www.liu.se</a:t>
            </a:r>
            <a:endParaRPr lang="sv-SE" sz="2400" i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915816" y="54868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D3</a:t>
            </a:r>
            <a:endParaRPr lang="sv-SE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71600" y="1988840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P3</a:t>
            </a:r>
            <a:endParaRPr lang="sv-SE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67944" y="1412776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P2</a:t>
            </a:r>
            <a:endParaRPr lang="sv-SE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83768" y="198884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D1</a:t>
            </a:r>
            <a:endParaRPr lang="sv-SE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203325" y="3932238"/>
            <a:ext cx="424796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P1</a:t>
            </a:r>
            <a:endParaRPr lang="sv-SE" dirty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156325" y="2103438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D2</a:t>
            </a:r>
            <a:endParaRPr lang="sv-SE" dirty="0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3968750" y="4197350"/>
            <a:ext cx="139700" cy="1397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3886200" y="2276872"/>
            <a:ext cx="2197968" cy="1914128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1301750" y="2216150"/>
            <a:ext cx="292100" cy="292100"/>
          </a:xfrm>
          <a:prstGeom prst="ellipse">
            <a:avLst/>
          </a:prstGeom>
          <a:solidFill>
            <a:srgbClr val="33CC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1676400" y="4038600"/>
            <a:ext cx="2211388" cy="1524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V="1">
            <a:off x="1676400" y="1988840"/>
            <a:ext cx="663352" cy="197356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H="1" flipV="1">
            <a:off x="1447800" y="2514600"/>
            <a:ext cx="15240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V="1">
            <a:off x="1524000" y="836712"/>
            <a:ext cx="1391816" cy="1449288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4211960" y="1916832"/>
            <a:ext cx="1800200" cy="3600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4191000" y="1905000"/>
            <a:ext cx="1905000" cy="381000"/>
          </a:xfrm>
          <a:prstGeom prst="line">
            <a:avLst/>
          </a:prstGeom>
          <a:noFill/>
          <a:ln w="76200">
            <a:solidFill>
              <a:srgbClr val="FF00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2915816" y="908720"/>
            <a:ext cx="1080120" cy="86409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>
            <a:off x="4283968" y="1916832"/>
            <a:ext cx="1800200" cy="3600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1547664" y="2060848"/>
            <a:ext cx="739552" cy="37755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 flipV="1">
            <a:off x="2339752" y="836712"/>
            <a:ext cx="576064" cy="122413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pic>
        <p:nvPicPr>
          <p:cNvPr id="5151" name="Picture 3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163" y="4191000"/>
            <a:ext cx="29924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52" name="Oval 32"/>
          <p:cNvSpPr>
            <a:spLocks noChangeArrowheads="1"/>
          </p:cNvSpPr>
          <p:nvPr/>
        </p:nvSpPr>
        <p:spPr bwMode="auto">
          <a:xfrm>
            <a:off x="3740150" y="4044950"/>
            <a:ext cx="292100" cy="2159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3" name="Oval 33"/>
          <p:cNvSpPr>
            <a:spLocks noChangeArrowheads="1"/>
          </p:cNvSpPr>
          <p:nvPr/>
        </p:nvSpPr>
        <p:spPr bwMode="auto">
          <a:xfrm>
            <a:off x="3968750" y="1758950"/>
            <a:ext cx="292100" cy="292100"/>
          </a:xfrm>
          <a:prstGeom prst="ellipse">
            <a:avLst/>
          </a:prstGeom>
          <a:solidFill>
            <a:srgbClr val="FF00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4" name="Oval 34"/>
          <p:cNvSpPr>
            <a:spLocks noChangeArrowheads="1"/>
          </p:cNvSpPr>
          <p:nvPr/>
        </p:nvSpPr>
        <p:spPr bwMode="auto">
          <a:xfrm>
            <a:off x="1530350" y="3816350"/>
            <a:ext cx="292100" cy="29210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915816" y="54868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D3</a:t>
            </a:r>
            <a:endParaRPr lang="sv-SE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71600" y="1988840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P3</a:t>
            </a:r>
            <a:endParaRPr lang="sv-SE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67944" y="1412776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P2</a:t>
            </a:r>
            <a:endParaRPr lang="sv-SE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83768" y="198884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D1</a:t>
            </a:r>
            <a:endParaRPr lang="sv-SE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203325" y="3932238"/>
            <a:ext cx="424796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P1</a:t>
            </a:r>
            <a:endParaRPr lang="sv-SE" dirty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156325" y="2103438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D2</a:t>
            </a:r>
            <a:endParaRPr lang="sv-SE" dirty="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716016" y="2636912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P4</a:t>
            </a:r>
            <a:endParaRPr lang="sv-SE" dirty="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622925" y="3551238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D4</a:t>
            </a:r>
            <a:endParaRPr lang="sv-SE" dirty="0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3968750" y="4197350"/>
            <a:ext cx="139700" cy="1397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3886200" y="2276872"/>
            <a:ext cx="2197968" cy="1914128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5111750" y="2520950"/>
            <a:ext cx="292100" cy="292100"/>
          </a:xfrm>
          <a:prstGeom prst="ellipse">
            <a:avLst/>
          </a:prstGeom>
          <a:solidFill>
            <a:srgbClr val="D6009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1301750" y="2216150"/>
            <a:ext cx="292100" cy="292100"/>
          </a:xfrm>
          <a:prstGeom prst="ellipse">
            <a:avLst/>
          </a:prstGeom>
          <a:solidFill>
            <a:srgbClr val="33CC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1676400" y="4038600"/>
            <a:ext cx="2211388" cy="1524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V="1">
            <a:off x="1676400" y="1988840"/>
            <a:ext cx="663352" cy="197356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H="1" flipV="1">
            <a:off x="1447800" y="2514600"/>
            <a:ext cx="15240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V="1">
            <a:off x="1524000" y="836712"/>
            <a:ext cx="1391816" cy="1449288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4211960" y="1916832"/>
            <a:ext cx="1800200" cy="3600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4191000" y="1905000"/>
            <a:ext cx="1905000" cy="381000"/>
          </a:xfrm>
          <a:prstGeom prst="line">
            <a:avLst/>
          </a:prstGeom>
          <a:noFill/>
          <a:ln w="76200">
            <a:solidFill>
              <a:srgbClr val="FF00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2915816" y="908720"/>
            <a:ext cx="1080120" cy="86409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5257800" y="2743200"/>
            <a:ext cx="381000" cy="9906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>
            <a:off x="4283968" y="1916832"/>
            <a:ext cx="1800200" cy="3600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1547664" y="2060848"/>
            <a:ext cx="739552" cy="37755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 flipV="1">
            <a:off x="2339752" y="836712"/>
            <a:ext cx="576064" cy="122413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pic>
        <p:nvPicPr>
          <p:cNvPr id="5151" name="Picture 3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163" y="4191000"/>
            <a:ext cx="29924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52" name="Oval 32"/>
          <p:cNvSpPr>
            <a:spLocks noChangeArrowheads="1"/>
          </p:cNvSpPr>
          <p:nvPr/>
        </p:nvSpPr>
        <p:spPr bwMode="auto">
          <a:xfrm>
            <a:off x="3740150" y="4044950"/>
            <a:ext cx="292100" cy="2159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3" name="Oval 33"/>
          <p:cNvSpPr>
            <a:spLocks noChangeArrowheads="1"/>
          </p:cNvSpPr>
          <p:nvPr/>
        </p:nvSpPr>
        <p:spPr bwMode="auto">
          <a:xfrm>
            <a:off x="3968750" y="1758950"/>
            <a:ext cx="292100" cy="292100"/>
          </a:xfrm>
          <a:prstGeom prst="ellipse">
            <a:avLst/>
          </a:prstGeom>
          <a:solidFill>
            <a:srgbClr val="FF00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4" name="Oval 34"/>
          <p:cNvSpPr>
            <a:spLocks noChangeArrowheads="1"/>
          </p:cNvSpPr>
          <p:nvPr/>
        </p:nvSpPr>
        <p:spPr bwMode="auto">
          <a:xfrm>
            <a:off x="1530350" y="3816350"/>
            <a:ext cx="292100" cy="29210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915816" y="54868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D3</a:t>
            </a:r>
            <a:endParaRPr lang="sv-SE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71600" y="1988840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P3</a:t>
            </a:r>
            <a:endParaRPr lang="sv-SE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67944" y="1412776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P2</a:t>
            </a:r>
            <a:endParaRPr lang="sv-SE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83768" y="1988840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D1</a:t>
            </a:r>
            <a:endParaRPr lang="sv-SE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203325" y="3932238"/>
            <a:ext cx="424796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P1</a:t>
            </a:r>
            <a:endParaRPr lang="sv-SE" dirty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156325" y="2103438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D2</a:t>
            </a:r>
            <a:endParaRPr lang="sv-SE" dirty="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716016" y="2636912"/>
            <a:ext cx="421590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P4</a:t>
            </a:r>
            <a:endParaRPr lang="sv-SE" dirty="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622925" y="3551238"/>
            <a:ext cx="445635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sv-SE" dirty="0" smtClean="0"/>
              <a:t>D4</a:t>
            </a:r>
            <a:endParaRPr lang="sv-SE" dirty="0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3968750" y="4197350"/>
            <a:ext cx="139700" cy="1397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3886200" y="3733800"/>
            <a:ext cx="1752600" cy="457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5111750" y="2520950"/>
            <a:ext cx="292100" cy="292100"/>
          </a:xfrm>
          <a:prstGeom prst="ellipse">
            <a:avLst/>
          </a:prstGeom>
          <a:solidFill>
            <a:srgbClr val="D6009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1301750" y="2216150"/>
            <a:ext cx="292100" cy="292100"/>
          </a:xfrm>
          <a:prstGeom prst="ellipse">
            <a:avLst/>
          </a:prstGeom>
          <a:solidFill>
            <a:srgbClr val="33CC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1676400" y="4038600"/>
            <a:ext cx="2211388" cy="1524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V="1">
            <a:off x="1676400" y="1988840"/>
            <a:ext cx="663352" cy="197356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H="1" flipV="1">
            <a:off x="1447800" y="2514600"/>
            <a:ext cx="152400" cy="1447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V="1">
            <a:off x="1524000" y="836712"/>
            <a:ext cx="1391816" cy="1449288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 flipH="1">
            <a:off x="5652120" y="2289448"/>
            <a:ext cx="432048" cy="149959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4211960" y="1916832"/>
            <a:ext cx="1800200" cy="36004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V="1">
            <a:off x="5364088" y="2276872"/>
            <a:ext cx="720080" cy="43204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4191000" y="1905000"/>
            <a:ext cx="1905000" cy="381000"/>
          </a:xfrm>
          <a:prstGeom prst="line">
            <a:avLst/>
          </a:prstGeom>
          <a:noFill/>
          <a:ln w="76200">
            <a:solidFill>
              <a:srgbClr val="FF003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 flipV="1">
            <a:off x="2915816" y="908720"/>
            <a:ext cx="1080120" cy="864096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5257800" y="2743200"/>
            <a:ext cx="381000" cy="99060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>
            <a:off x="4139952" y="1988840"/>
            <a:ext cx="1008112" cy="64807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 flipV="1">
            <a:off x="1547664" y="2060848"/>
            <a:ext cx="739552" cy="37755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 flipV="1">
            <a:off x="2339752" y="836712"/>
            <a:ext cx="576064" cy="122413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sv-SE" dirty="0"/>
          </a:p>
        </p:txBody>
      </p:sp>
      <p:pic>
        <p:nvPicPr>
          <p:cNvPr id="5151" name="Picture 3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163" y="4191000"/>
            <a:ext cx="29924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52" name="Oval 32"/>
          <p:cNvSpPr>
            <a:spLocks noChangeArrowheads="1"/>
          </p:cNvSpPr>
          <p:nvPr/>
        </p:nvSpPr>
        <p:spPr bwMode="auto">
          <a:xfrm>
            <a:off x="3740150" y="4044950"/>
            <a:ext cx="292100" cy="215900"/>
          </a:xfrm>
          <a:prstGeom prst="ellipse">
            <a:avLst/>
          </a:prstGeom>
          <a:solidFill>
            <a:srgbClr val="FFCC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3" name="Oval 33"/>
          <p:cNvSpPr>
            <a:spLocks noChangeArrowheads="1"/>
          </p:cNvSpPr>
          <p:nvPr/>
        </p:nvSpPr>
        <p:spPr bwMode="auto">
          <a:xfrm>
            <a:off x="3968750" y="1758950"/>
            <a:ext cx="292100" cy="292100"/>
          </a:xfrm>
          <a:prstGeom prst="ellipse">
            <a:avLst/>
          </a:prstGeom>
          <a:solidFill>
            <a:srgbClr val="FF0033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  <p:sp>
        <p:nvSpPr>
          <p:cNvPr id="5154" name="Oval 34"/>
          <p:cNvSpPr>
            <a:spLocks noChangeArrowheads="1"/>
          </p:cNvSpPr>
          <p:nvPr/>
        </p:nvSpPr>
        <p:spPr bwMode="auto">
          <a:xfrm>
            <a:off x="1530350" y="3816350"/>
            <a:ext cx="292100" cy="29210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Optimera?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Billigaste</a:t>
            </a:r>
            <a:r>
              <a:rPr lang="en-US" dirty="0" smtClean="0"/>
              <a:t> </a:t>
            </a:r>
            <a:r>
              <a:rPr lang="en-US" dirty="0" err="1" smtClean="0"/>
              <a:t>trafiken</a:t>
            </a:r>
            <a:endParaRPr lang="en-US" dirty="0" smtClean="0"/>
          </a:p>
          <a:p>
            <a:pPr lvl="1"/>
            <a:r>
              <a:rPr lang="en-US" dirty="0" err="1" smtClean="0"/>
              <a:t>Minimera</a:t>
            </a:r>
            <a:r>
              <a:rPr lang="en-US" dirty="0" smtClean="0"/>
              <a:t> </a:t>
            </a:r>
            <a:r>
              <a:rPr lang="en-US" dirty="0" err="1" smtClean="0"/>
              <a:t>tidsåtgång</a:t>
            </a:r>
            <a:endParaRPr lang="en-US" dirty="0" smtClean="0"/>
          </a:p>
          <a:p>
            <a:pPr lvl="1"/>
            <a:r>
              <a:rPr lang="en-US" dirty="0" err="1" smtClean="0"/>
              <a:t>Minimera</a:t>
            </a:r>
            <a:r>
              <a:rPr lang="en-US" dirty="0" smtClean="0"/>
              <a:t> </a:t>
            </a:r>
            <a:r>
              <a:rPr lang="en-US" dirty="0" err="1" smtClean="0"/>
              <a:t>körsträcka</a:t>
            </a:r>
            <a:endParaRPr lang="en-US" dirty="0" smtClean="0"/>
          </a:p>
          <a:p>
            <a:pPr lvl="1"/>
            <a:r>
              <a:rPr lang="en-US" dirty="0" err="1" smtClean="0"/>
              <a:t>Minimera</a:t>
            </a:r>
            <a:r>
              <a:rPr lang="en-US" dirty="0" smtClean="0"/>
              <a:t> </a:t>
            </a:r>
            <a:r>
              <a:rPr lang="en-US" dirty="0" err="1" smtClean="0"/>
              <a:t>antal</a:t>
            </a:r>
            <a:r>
              <a:rPr lang="en-US" dirty="0" smtClean="0"/>
              <a:t> </a:t>
            </a:r>
            <a:r>
              <a:rPr lang="en-US" dirty="0" err="1" smtClean="0"/>
              <a:t>fordon</a:t>
            </a:r>
            <a:endParaRPr lang="en-US" dirty="0" smtClean="0"/>
          </a:p>
          <a:p>
            <a:r>
              <a:rPr lang="en-US" dirty="0" err="1" smtClean="0"/>
              <a:t>Bästa</a:t>
            </a:r>
            <a:r>
              <a:rPr lang="en-US" dirty="0" smtClean="0"/>
              <a:t> </a:t>
            </a:r>
            <a:r>
              <a:rPr lang="en-US" dirty="0" err="1" smtClean="0"/>
              <a:t>servicenivån</a:t>
            </a:r>
            <a:endParaRPr lang="en-US" dirty="0" smtClean="0"/>
          </a:p>
          <a:p>
            <a:pPr lvl="1"/>
            <a:r>
              <a:rPr lang="en-US" dirty="0" err="1" smtClean="0"/>
              <a:t>Kort</a:t>
            </a:r>
            <a:r>
              <a:rPr lang="en-US" dirty="0" smtClean="0"/>
              <a:t> </a:t>
            </a:r>
            <a:r>
              <a:rPr lang="en-US" dirty="0" err="1" smtClean="0"/>
              <a:t>restid</a:t>
            </a:r>
            <a:endParaRPr lang="en-US" dirty="0" smtClean="0"/>
          </a:p>
          <a:p>
            <a:pPr lvl="1"/>
            <a:r>
              <a:rPr lang="en-US" dirty="0" err="1" smtClean="0"/>
              <a:t>Tidspassning</a:t>
            </a:r>
            <a:endParaRPr lang="en-US" dirty="0" smtClean="0"/>
          </a:p>
          <a:p>
            <a:pPr lvl="1"/>
            <a:r>
              <a:rPr lang="en-US" dirty="0" err="1" smtClean="0"/>
              <a:t>Komfort</a:t>
            </a:r>
            <a:endParaRPr lang="en-US" dirty="0" smtClean="0"/>
          </a:p>
          <a:p>
            <a:pPr lvl="1"/>
            <a:r>
              <a:rPr lang="en-US" dirty="0" err="1" smtClean="0"/>
              <a:t>Hjälp</a:t>
            </a:r>
            <a:endParaRPr lang="en-US" dirty="0" smtClean="0"/>
          </a:p>
          <a:p>
            <a:pPr lvl="1"/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95536" y="828151"/>
            <a:ext cx="8352928" cy="4955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Agenda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23 oktober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12:00 – 13:00	Samling o lunch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13:00 – 13:30	Inledning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13:30 – 14:00	Laget runt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14:00 – 16:30	Tankesmedja; hur används systemen idag? Vad saknas? </a:t>
            </a:r>
            <a:b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Fikapaus</a:t>
            </a:r>
            <a:r>
              <a:rPr lang="sv-SE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kl 15:00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16:30 – 17:00	Sammanfattning tankesmedja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19:30 – 		Gemensam middag</a:t>
            </a:r>
            <a:endParaRPr kumimoji="0" lang="sv-SE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24 oktober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09:00 – 10:00	Återkommande resor, Malmö stad och Malmator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10:00 – 10:30	Bild 323 – Synpunkter på den i sam3001.se och vad finns det för 			förbättringsmöjligheter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10:30 – 10:45	Fikapaus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10:45 – 12:00	Sam 3001 (</a:t>
            </a:r>
            <a:r>
              <a:rPr kumimoji="0" lang="sv-SE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tex</a:t>
            </a: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loggning i bild 301, interaktiv hjälp och användarligan)</a:t>
            </a:r>
            <a:endParaRPr kumimoji="0" lang="sv-SE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12:00 - 13:00	Lunch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sv-SE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sv-SE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Optimera</a:t>
            </a:r>
            <a:r>
              <a:rPr lang="en-US" dirty="0" smtClean="0"/>
              <a:t> </a:t>
            </a:r>
            <a:r>
              <a:rPr lang="en-US" dirty="0" err="1" smtClean="0"/>
              <a:t>mera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Minimera</a:t>
            </a:r>
            <a:r>
              <a:rPr lang="en-US" dirty="0" smtClean="0"/>
              <a:t> </a:t>
            </a:r>
            <a:r>
              <a:rPr lang="en-US" dirty="0" err="1" smtClean="0"/>
              <a:t>miljöpåverkan</a:t>
            </a:r>
            <a:endParaRPr lang="en-US" dirty="0" smtClean="0"/>
          </a:p>
          <a:p>
            <a:r>
              <a:rPr lang="en-US" dirty="0" smtClean="0"/>
              <a:t>Bra </a:t>
            </a:r>
            <a:r>
              <a:rPr lang="en-US" dirty="0" err="1" smtClean="0"/>
              <a:t>lönsamhet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</a:t>
            </a:r>
            <a:r>
              <a:rPr lang="en-US" dirty="0" err="1" smtClean="0"/>
              <a:t>entreprenörer</a:t>
            </a:r>
            <a:endParaRPr lang="en-US" dirty="0" smtClean="0"/>
          </a:p>
          <a:p>
            <a:r>
              <a:rPr lang="en-US" dirty="0" smtClean="0"/>
              <a:t>Bra </a:t>
            </a:r>
            <a:r>
              <a:rPr lang="en-US" dirty="0" err="1" smtClean="0"/>
              <a:t>prognoser</a:t>
            </a:r>
            <a:endParaRPr lang="en-US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Effektiv</a:t>
            </a:r>
            <a:r>
              <a:rPr lang="en-US" dirty="0" smtClean="0"/>
              <a:t> </a:t>
            </a:r>
            <a:r>
              <a:rPr lang="en-US" dirty="0" err="1" smtClean="0"/>
              <a:t>trafikledning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Förseningshantering</a:t>
            </a:r>
            <a:endParaRPr lang="en-US" dirty="0" smtClean="0"/>
          </a:p>
          <a:p>
            <a:r>
              <a:rPr lang="en-US" dirty="0" err="1" smtClean="0"/>
              <a:t>Bomkörningar</a:t>
            </a:r>
            <a:endParaRPr lang="en-US" dirty="0" smtClean="0"/>
          </a:p>
          <a:p>
            <a:r>
              <a:rPr lang="en-US" dirty="0" err="1" smtClean="0"/>
              <a:t>Överblicka</a:t>
            </a:r>
            <a:r>
              <a:rPr lang="en-US" dirty="0" smtClean="0"/>
              <a:t> </a:t>
            </a:r>
            <a:r>
              <a:rPr lang="en-US" dirty="0" err="1" smtClean="0"/>
              <a:t>störningskonsekvenser</a:t>
            </a:r>
            <a:endParaRPr lang="en-US" dirty="0" smtClean="0"/>
          </a:p>
          <a:p>
            <a:r>
              <a:rPr lang="en-US" dirty="0" err="1" smtClean="0"/>
              <a:t>Lätt</a:t>
            </a:r>
            <a:r>
              <a:rPr lang="en-US" dirty="0" smtClean="0"/>
              <a:t> </a:t>
            </a:r>
            <a:r>
              <a:rPr lang="en-US" dirty="0" err="1" smtClean="0"/>
              <a:t>att</a:t>
            </a:r>
            <a:r>
              <a:rPr lang="en-US" dirty="0" smtClean="0"/>
              <a:t> </a:t>
            </a:r>
            <a:r>
              <a:rPr lang="en-US" dirty="0" err="1" smtClean="0"/>
              <a:t>omplanera</a:t>
            </a:r>
            <a:endParaRPr lang="en-US" dirty="0" smtClean="0"/>
          </a:p>
          <a:p>
            <a:r>
              <a:rPr lang="en-US" dirty="0" err="1" smtClean="0"/>
              <a:t>Fordonskommunikation</a:t>
            </a:r>
            <a:endParaRPr lang="en-US" dirty="0" smtClean="0"/>
          </a:p>
          <a:p>
            <a:pPr>
              <a:buNone/>
            </a:pPr>
            <a:endParaRPr lang="sv-SE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Administrativa</a:t>
            </a:r>
            <a:r>
              <a:rPr lang="en-US" dirty="0" smtClean="0"/>
              <a:t> </a:t>
            </a:r>
            <a:r>
              <a:rPr lang="en-US" dirty="0" err="1" smtClean="0"/>
              <a:t>behov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Detaljerad</a:t>
            </a:r>
            <a:r>
              <a:rPr lang="en-US" dirty="0" smtClean="0"/>
              <a:t> </a:t>
            </a:r>
            <a:r>
              <a:rPr lang="en-US" dirty="0" err="1" smtClean="0"/>
              <a:t>kundbeskrivning</a:t>
            </a:r>
            <a:r>
              <a:rPr lang="en-US" dirty="0" smtClean="0"/>
              <a:t>, </a:t>
            </a:r>
            <a:r>
              <a:rPr lang="en-US" dirty="0" err="1" smtClean="0"/>
              <a:t>kundprofil</a:t>
            </a:r>
            <a:endParaRPr lang="en-US" dirty="0" smtClean="0"/>
          </a:p>
          <a:p>
            <a:pPr lvl="1"/>
            <a:r>
              <a:rPr lang="en-US" dirty="0" smtClean="0"/>
              <a:t>Kan </a:t>
            </a:r>
            <a:r>
              <a:rPr lang="en-US" dirty="0" err="1" smtClean="0"/>
              <a:t>resa</a:t>
            </a:r>
            <a:r>
              <a:rPr lang="en-US" dirty="0" smtClean="0"/>
              <a:t> </a:t>
            </a:r>
            <a:r>
              <a:rPr lang="en-US" dirty="0" err="1" smtClean="0"/>
              <a:t>kollektivt</a:t>
            </a:r>
            <a:endParaRPr lang="en-US" dirty="0" smtClean="0"/>
          </a:p>
          <a:p>
            <a:pPr lvl="1"/>
            <a:r>
              <a:rPr lang="en-US" dirty="0" err="1" smtClean="0"/>
              <a:t>Gångavstånd</a:t>
            </a:r>
            <a:r>
              <a:rPr lang="en-US" dirty="0" smtClean="0"/>
              <a:t> till </a:t>
            </a:r>
            <a:r>
              <a:rPr lang="en-US" dirty="0" err="1" smtClean="0"/>
              <a:t>Hpl</a:t>
            </a:r>
            <a:endParaRPr lang="en-US" dirty="0" smtClean="0"/>
          </a:p>
          <a:p>
            <a:pPr lvl="1"/>
            <a:r>
              <a:rPr lang="en-US" dirty="0" err="1" smtClean="0"/>
              <a:t>Klarar</a:t>
            </a:r>
            <a:r>
              <a:rPr lang="en-US" dirty="0" smtClean="0"/>
              <a:t> </a:t>
            </a:r>
            <a:r>
              <a:rPr lang="en-US" dirty="0" err="1" smtClean="0"/>
              <a:t>bytesresa</a:t>
            </a:r>
            <a:endParaRPr lang="en-US" dirty="0" smtClean="0"/>
          </a:p>
          <a:p>
            <a:r>
              <a:rPr lang="en-US" dirty="0" smtClean="0"/>
              <a:t>Bra </a:t>
            </a:r>
            <a:r>
              <a:rPr lang="en-US" dirty="0" err="1" smtClean="0"/>
              <a:t>geografibeskrivning</a:t>
            </a:r>
            <a:endParaRPr lang="en-US" dirty="0" smtClean="0"/>
          </a:p>
          <a:p>
            <a:pPr lvl="1"/>
            <a:r>
              <a:rPr lang="en-US" dirty="0" err="1" smtClean="0"/>
              <a:t>Adresser</a:t>
            </a:r>
            <a:endParaRPr lang="en-US" dirty="0" smtClean="0"/>
          </a:p>
          <a:p>
            <a:pPr lvl="1"/>
            <a:r>
              <a:rPr lang="en-US" dirty="0" err="1" smtClean="0"/>
              <a:t>Körtider</a:t>
            </a:r>
            <a:endParaRPr lang="en-US" dirty="0" smtClean="0"/>
          </a:p>
          <a:p>
            <a:pPr lvl="1"/>
            <a:r>
              <a:rPr lang="en-US" dirty="0" err="1" smtClean="0"/>
              <a:t>Avstånd</a:t>
            </a:r>
            <a:endParaRPr lang="en-US" dirty="0" smtClean="0"/>
          </a:p>
          <a:p>
            <a:r>
              <a:rPr lang="en-US" dirty="0" smtClean="0"/>
              <a:t>Bra </a:t>
            </a:r>
            <a:r>
              <a:rPr lang="en-US" dirty="0" err="1" smtClean="0"/>
              <a:t>resursbeskrivning</a:t>
            </a:r>
            <a:endParaRPr lang="en-US" dirty="0" smtClean="0"/>
          </a:p>
          <a:p>
            <a:r>
              <a:rPr lang="en-US" dirty="0" err="1" smtClean="0"/>
              <a:t>Effektiv</a:t>
            </a:r>
            <a:r>
              <a:rPr lang="en-US" dirty="0" smtClean="0"/>
              <a:t> </a:t>
            </a:r>
            <a:r>
              <a:rPr lang="en-US" dirty="0" err="1" smtClean="0"/>
              <a:t>ekonomihantering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/>
          <a:lstStyle/>
          <a:p>
            <a:r>
              <a:rPr lang="en-US" dirty="0" err="1" smtClean="0"/>
              <a:t>Vad</a:t>
            </a:r>
            <a:r>
              <a:rPr lang="en-US" dirty="0" smtClean="0"/>
              <a:t> </a:t>
            </a:r>
            <a:r>
              <a:rPr lang="en-US" dirty="0" err="1" smtClean="0"/>
              <a:t>är</a:t>
            </a:r>
            <a:r>
              <a:rPr lang="en-US" dirty="0" smtClean="0"/>
              <a:t> “Bra” planer?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504056" y="992917"/>
            <a:ext cx="79563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 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Fordon, </a:t>
            </a:r>
            <a:r>
              <a:rPr lang="sv-SE" dirty="0" smtClean="0"/>
              <a:t>planeringsfordon</a:t>
            </a:r>
            <a:r>
              <a:rPr lang="sv-SE" dirty="0" smtClean="0"/>
              <a:t>, eller </a:t>
            </a:r>
            <a:r>
              <a:rPr lang="sv-SE" dirty="0" smtClean="0"/>
              <a:t>resursfordon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Hur många ska man ha av respektive typ av ovanstående?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Betala för </a:t>
            </a:r>
            <a:r>
              <a:rPr lang="sv-SE" dirty="0" smtClean="0"/>
              <a:t>returer</a:t>
            </a:r>
            <a:r>
              <a:rPr lang="sv-SE" dirty="0" smtClean="0"/>
              <a:t>, </a:t>
            </a:r>
            <a:r>
              <a:rPr lang="sv-SE" dirty="0" smtClean="0"/>
              <a:t>bomkörningar</a:t>
            </a:r>
            <a:r>
              <a:rPr lang="sv-SE" dirty="0" smtClean="0"/>
              <a:t>, </a:t>
            </a:r>
            <a:r>
              <a:rPr lang="sv-SE" dirty="0" smtClean="0"/>
              <a:t>in- </a:t>
            </a:r>
            <a:r>
              <a:rPr lang="sv-SE" dirty="0" smtClean="0"/>
              <a:t>och </a:t>
            </a:r>
            <a:r>
              <a:rPr lang="sv-SE" dirty="0" smtClean="0"/>
              <a:t>urstigning</a:t>
            </a:r>
            <a:r>
              <a:rPr lang="sv-SE" dirty="0" smtClean="0"/>
              <a:t>, körd </a:t>
            </a:r>
            <a:r>
              <a:rPr lang="sv-SE" dirty="0" smtClean="0"/>
              <a:t>sträcka och </a:t>
            </a:r>
            <a:r>
              <a:rPr lang="sv-SE" dirty="0" smtClean="0"/>
              <a:t>eller </a:t>
            </a:r>
            <a:r>
              <a:rPr lang="sv-SE" dirty="0" smtClean="0"/>
              <a:t>tid</a:t>
            </a:r>
            <a:r>
              <a:rPr lang="sv-SE" dirty="0" smtClean="0"/>
              <a:t>, </a:t>
            </a:r>
            <a:r>
              <a:rPr lang="sv-SE" dirty="0" smtClean="0"/>
              <a:t>t</a:t>
            </a:r>
            <a:r>
              <a:rPr lang="sv-SE" dirty="0" smtClean="0"/>
              <a:t>omtid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hantera taxis andra uppdrag, t ex privatresor, i systemet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ha stort eller litet </a:t>
            </a:r>
            <a:r>
              <a:rPr lang="sv-SE" dirty="0" err="1" smtClean="0"/>
              <a:t>hämtaintervall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låta taxis faktiska fordonstillgång påverka antalet </a:t>
            </a:r>
            <a:r>
              <a:rPr lang="sv-SE" dirty="0" smtClean="0"/>
              <a:t>resursfordon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ha ”luft” i körtider och uppehållstider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kontrollera när </a:t>
            </a:r>
            <a:r>
              <a:rPr lang="sv-SE" dirty="0" smtClean="0"/>
              <a:t>fordonet är </a:t>
            </a:r>
            <a:r>
              <a:rPr lang="sv-SE" dirty="0" smtClean="0"/>
              <a:t>framme vid kund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kontrollera att kunden kommer in i </a:t>
            </a:r>
            <a:r>
              <a:rPr lang="sv-SE" dirty="0" smtClean="0"/>
              <a:t>fordonet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ha personal som granskar planerna och korrigerar ”dåliga” planeringar</a:t>
            </a:r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Att kontrollera </a:t>
            </a:r>
            <a:r>
              <a:rPr lang="sv-SE" dirty="0" smtClean="0"/>
              <a:t>hastighetsöverträdelser</a:t>
            </a:r>
            <a:endParaRPr lang="sv-SE" dirty="0" smtClean="0"/>
          </a:p>
          <a:p>
            <a:pPr marL="714375" lvl="1" indent="-257175">
              <a:buFont typeface="Arial" pitchFamily="34" charset="0"/>
              <a:buChar char="•"/>
            </a:pPr>
            <a:r>
              <a:rPr lang="sv-SE" dirty="0" smtClean="0"/>
              <a:t>Vilka nyckeltal använder ni för att mäta förändringar, förbättringar, kvalitet </a:t>
            </a:r>
            <a:r>
              <a:rPr lang="sv-SE" dirty="0" smtClean="0"/>
              <a:t>mm?</a:t>
            </a:r>
            <a:endParaRPr lang="sv-SE" dirty="0" smtClean="0"/>
          </a:p>
          <a:p>
            <a:endParaRPr lang="sv-SE" dirty="0"/>
          </a:p>
        </p:txBody>
      </p:sp>
      <p:sp>
        <p:nvSpPr>
          <p:cNvPr id="4" name="Rubrik 1"/>
          <p:cNvSpPr txBox="1">
            <a:spLocks/>
          </p:cNvSpPr>
          <p:nvPr/>
        </p:nvSpPr>
        <p:spPr>
          <a:xfrm>
            <a:off x="539552" y="26064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v-SE" sz="3600" b="1" kern="0" dirty="0" smtClean="0">
                <a:solidFill>
                  <a:srgbClr val="912946"/>
                </a:solidFill>
                <a:latin typeface="+mj-lt"/>
                <a:ea typeface="+mj-ea"/>
                <a:cs typeface="+mj-cs"/>
              </a:rPr>
              <a:t>Diskutera för- och nackdelar med: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 bwMode="auto">
          <a:xfrm>
            <a:off x="-2604" y="2636912"/>
            <a:ext cx="6878860" cy="792088"/>
          </a:xfrm>
          <a:prstGeom prst="rect">
            <a:avLst/>
          </a:prstGeom>
          <a:solidFill>
            <a:srgbClr val="4982C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22350" marR="0" indent="-3508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tabLst/>
            </a:pPr>
            <a:endParaRPr kumimoji="0" lang="sv-SE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ktangel 2"/>
          <p:cNvSpPr/>
          <p:nvPr/>
        </p:nvSpPr>
        <p:spPr bwMode="auto">
          <a:xfrm>
            <a:off x="-2604" y="1988840"/>
            <a:ext cx="6878860" cy="838681"/>
          </a:xfrm>
          <a:prstGeom prst="rect">
            <a:avLst/>
          </a:prstGeom>
          <a:solidFill>
            <a:srgbClr val="4982C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22350" marR="0" indent="-3508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tabLst/>
            </a:pPr>
            <a:endParaRPr kumimoji="0" lang="sv-SE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15" name="Rectangle 15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030413"/>
            <a:ext cx="7426325" cy="750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sv-SE" sz="4000" dirty="0" smtClean="0">
                <a:solidFill>
                  <a:schemeClr val="bg1"/>
                </a:solidFill>
              </a:rPr>
              <a:t>Optimering &amp; simulering…</a:t>
            </a:r>
            <a:br>
              <a:rPr lang="sv-SE" sz="4000" dirty="0" smtClean="0">
                <a:solidFill>
                  <a:schemeClr val="bg1"/>
                </a:solidFill>
              </a:rPr>
            </a:br>
            <a:r>
              <a:rPr lang="sv-SE" sz="2400" dirty="0" smtClean="0">
                <a:solidFill>
                  <a:schemeClr val="bg1"/>
                </a:solidFill>
              </a:rPr>
              <a:t>Hur kan det vara till nytta?</a:t>
            </a:r>
            <a:endParaRPr lang="sv-SE" sz="2400" dirty="0">
              <a:solidFill>
                <a:schemeClr val="bg1"/>
              </a:solidFill>
            </a:endParaRPr>
          </a:p>
        </p:txBody>
      </p:sp>
      <p:sp>
        <p:nvSpPr>
          <p:cNvPr id="7" name="Rectangle 14"/>
          <p:cNvSpPr txBox="1">
            <a:spLocks noChangeArrowheads="1"/>
          </p:cNvSpPr>
          <p:nvPr/>
        </p:nvSpPr>
        <p:spPr bwMode="auto">
          <a:xfrm>
            <a:off x="1371600" y="4077072"/>
            <a:ext cx="6400800" cy="132055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>
                <a:srgbClr val="437BBE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sv-SE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Carl Henrik Häll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>
                <a:srgbClr val="437BBE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sv-SE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Institutionen för teknik och</a:t>
            </a:r>
            <a:r>
              <a:rPr kumimoji="0" lang="sv-SE" sz="19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naturvetenskap (ITN)</a:t>
            </a:r>
            <a:endParaRPr kumimoji="0" lang="sv-SE" sz="1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39863" y="1974850"/>
            <a:ext cx="7704137" cy="3395663"/>
          </a:xfrm>
        </p:spPr>
        <p:txBody>
          <a:bodyPr/>
          <a:lstStyle/>
          <a:p>
            <a:pPr eaLnBrk="1" hangingPunct="1"/>
            <a:r>
              <a:rPr lang="sv-SE" sz="2400" dirty="0" smtClean="0"/>
              <a:t>Optimering</a:t>
            </a:r>
          </a:p>
          <a:p>
            <a:pPr eaLnBrk="1" hangingPunct="1"/>
            <a:r>
              <a:rPr lang="sv-SE" sz="2400" dirty="0" smtClean="0"/>
              <a:t>Vad man har gjort… (i ”våra” projekt)</a:t>
            </a:r>
          </a:p>
          <a:p>
            <a:pPr lvl="1"/>
            <a:r>
              <a:rPr lang="sv-SE" sz="2200" dirty="0" smtClean="0"/>
              <a:t>… med fokus på ”omplaneringsmetoder”</a:t>
            </a:r>
          </a:p>
          <a:p>
            <a:pPr lvl="1"/>
            <a:r>
              <a:rPr lang="sv-SE" sz="2200" dirty="0" smtClean="0"/>
              <a:t>… och ”parametertester”</a:t>
            </a:r>
          </a:p>
          <a:p>
            <a:pPr eaLnBrk="1" hangingPunct="1"/>
            <a:r>
              <a:rPr lang="sv-SE" sz="2400" dirty="0" smtClean="0"/>
              <a:t>Nyttan av förbättringar…</a:t>
            </a:r>
          </a:p>
        </p:txBody>
      </p:sp>
    </p:spTree>
    <p:extLst>
      <p:ext uri="{BB962C8B-B14F-4D97-AF65-F5344CB8AC3E}">
        <p14:creationId xmlns:p14="http://schemas.microsoft.com/office/powerpoint/2010/main" xmlns="" val="350160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15888"/>
            <a:ext cx="8229600" cy="1143000"/>
          </a:xfrm>
        </p:spPr>
        <p:txBody>
          <a:bodyPr/>
          <a:lstStyle/>
          <a:p>
            <a:pPr eaLnBrk="1" hangingPunct="1"/>
            <a:r>
              <a:rPr lang="sv-SE" dirty="0" smtClean="0"/>
              <a:t>Optimeringslära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22288" y="980728"/>
            <a:ext cx="8010152" cy="522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669925" indent="-325438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40000"/>
              </a:spcAft>
              <a:buFont typeface="Arial" pitchFamily="34" charset="0"/>
              <a:buChar char="•"/>
            </a:pPr>
            <a:r>
              <a:rPr lang="sv-SE" sz="2400" dirty="0"/>
              <a:t>Optimering kommer från latinets ”</a:t>
            </a:r>
            <a:r>
              <a:rPr lang="sv-SE" sz="2400" dirty="0" err="1"/>
              <a:t>optimus</a:t>
            </a:r>
            <a:r>
              <a:rPr lang="sv-SE" sz="2400" dirty="0"/>
              <a:t>” som betyder det bästa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dirty="0"/>
              <a:t>Optimeringslära: Läran om att göra något så bra som möjligt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i="1" dirty="0"/>
              <a:t>Något:</a:t>
            </a:r>
            <a:r>
              <a:rPr lang="sv-SE" sz="2000" dirty="0"/>
              <a:t> Problemställning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i="1" dirty="0"/>
              <a:t>Göra:</a:t>
            </a:r>
            <a:r>
              <a:rPr lang="sv-SE" sz="2000" dirty="0"/>
              <a:t> Fatta beslut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i="1" dirty="0"/>
              <a:t>Så bra:</a:t>
            </a:r>
            <a:r>
              <a:rPr lang="sv-SE" sz="2000" dirty="0"/>
              <a:t> Mätbara mål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i="1" dirty="0"/>
              <a:t>Som möjligt:</a:t>
            </a:r>
            <a:r>
              <a:rPr lang="sv-SE" sz="2000" dirty="0"/>
              <a:t> Begränsningar/restriktioner på vilka beslut som kan fattas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endParaRPr lang="sv-SE" sz="2000" dirty="0"/>
          </a:p>
          <a:p>
            <a:pPr eaLnBrk="1" hangingPunct="1">
              <a:spcBef>
                <a:spcPct val="0"/>
              </a:spcBef>
              <a:spcAft>
                <a:spcPct val="40000"/>
              </a:spcAft>
              <a:buFont typeface="Arial" pitchFamily="34" charset="0"/>
              <a:buChar char="•"/>
            </a:pPr>
            <a:r>
              <a:rPr lang="sv-SE" sz="2400" dirty="0"/>
              <a:t>Alternativ definition av optimeringslära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Arial" pitchFamily="34" charset="0"/>
              <a:buChar char="•"/>
            </a:pPr>
            <a:r>
              <a:rPr lang="sv-SE" sz="2000" i="1" dirty="0"/>
              <a:t>Läran om hur </a:t>
            </a:r>
            <a:r>
              <a:rPr lang="sv-SE" sz="2000" i="1" dirty="0">
                <a:solidFill>
                  <a:srgbClr val="CC3300"/>
                </a:solidFill>
              </a:rPr>
              <a:t>beslutsproblem</a:t>
            </a:r>
            <a:r>
              <a:rPr lang="sv-SE" sz="2000" i="1" dirty="0"/>
              <a:t> kan </a:t>
            </a:r>
            <a:r>
              <a:rPr lang="sv-SE" sz="2000" i="1" dirty="0">
                <a:solidFill>
                  <a:srgbClr val="CC3300"/>
                </a:solidFill>
              </a:rPr>
              <a:t>beskrivas</a:t>
            </a:r>
            <a:r>
              <a:rPr lang="sv-SE" sz="2000" i="1" dirty="0"/>
              <a:t> och </a:t>
            </a:r>
            <a:r>
              <a:rPr lang="sv-SE" sz="2000" i="1" dirty="0">
                <a:solidFill>
                  <a:srgbClr val="CC3300"/>
                </a:solidFill>
              </a:rPr>
              <a:t>analyseras</a:t>
            </a:r>
            <a:r>
              <a:rPr lang="sv-SE" sz="2000" i="1" dirty="0"/>
              <a:t> </a:t>
            </a:r>
            <a:r>
              <a:rPr lang="sv-SE" sz="2000" i="1" dirty="0">
                <a:solidFill>
                  <a:srgbClr val="CC3300"/>
                </a:solidFill>
              </a:rPr>
              <a:t>matematiskt</a:t>
            </a:r>
            <a:r>
              <a:rPr lang="sv-SE" sz="2000" i="1" dirty="0"/>
              <a:t> i form av en optimeringsmodell, med syfte att nå insikter om möjliga lösningar</a:t>
            </a:r>
          </a:p>
          <a:p>
            <a:pPr lvl="1" eaLnBrk="1" hangingPunct="1">
              <a:spcBef>
                <a:spcPct val="0"/>
              </a:spcBef>
              <a:spcAft>
                <a:spcPct val="40000"/>
              </a:spcAft>
              <a:buClr>
                <a:schemeClr val="accent2"/>
              </a:buClr>
              <a:buFont typeface="Wingdings" pitchFamily="2" charset="2"/>
              <a:buChar char="Ø"/>
            </a:pP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xmlns="" val="206862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15888"/>
            <a:ext cx="8229600" cy="1143000"/>
          </a:xfrm>
        </p:spPr>
        <p:txBody>
          <a:bodyPr/>
          <a:lstStyle/>
          <a:p>
            <a:pPr eaLnBrk="1" hangingPunct="1"/>
            <a:r>
              <a:rPr lang="sv-SE" sz="3600" dirty="0" smtClean="0"/>
              <a:t>Exempel på tillämpningsområden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57263" y="1356320"/>
            <a:ext cx="8186737" cy="4953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v-SE" sz="2400" dirty="0" smtClean="0"/>
              <a:t>Produktion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Produktionsplanering (vad, var och när), </a:t>
            </a:r>
            <a:r>
              <a:rPr lang="sv-SE" sz="2000" dirty="0" err="1" smtClean="0"/>
              <a:t>Maskinsekvensiering</a:t>
            </a:r>
            <a:r>
              <a:rPr lang="sv-SE" sz="2000" dirty="0" smtClean="0"/>
              <a:t>, Kapning</a:t>
            </a:r>
          </a:p>
          <a:p>
            <a:pPr eaLnBrk="1" hangingPunct="1">
              <a:lnSpc>
                <a:spcPct val="80000"/>
              </a:lnSpc>
            </a:pPr>
            <a:r>
              <a:rPr lang="sv-SE" sz="2400" dirty="0" smtClean="0"/>
              <a:t>Transport &amp; Distribution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Lokalisering, Ruttplanering, </a:t>
            </a:r>
            <a:r>
              <a:rPr lang="sv-SE" sz="2000" dirty="0" err="1" smtClean="0"/>
              <a:t>Plocksekvensiering</a:t>
            </a:r>
            <a:r>
              <a:rPr lang="sv-SE" sz="2000" dirty="0" smtClean="0"/>
              <a:t>, Lagerhållning, Packning</a:t>
            </a:r>
          </a:p>
          <a:p>
            <a:pPr eaLnBrk="1" hangingPunct="1">
              <a:lnSpc>
                <a:spcPct val="80000"/>
              </a:lnSpc>
            </a:pPr>
            <a:r>
              <a:rPr lang="sv-SE" sz="2400" dirty="0" smtClean="0"/>
              <a:t>Planering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Schemaläggning, Bemanningsplanering</a:t>
            </a:r>
          </a:p>
          <a:p>
            <a:pPr eaLnBrk="1" hangingPunct="1">
              <a:lnSpc>
                <a:spcPct val="80000"/>
              </a:lnSpc>
            </a:pPr>
            <a:r>
              <a:rPr lang="sv-SE" sz="2400" dirty="0" smtClean="0"/>
              <a:t>Trafikplanering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Planering av infrastruktur och kollektivtrafik, trafikstyrning</a:t>
            </a:r>
          </a:p>
          <a:p>
            <a:pPr eaLnBrk="1" hangingPunct="1">
              <a:lnSpc>
                <a:spcPct val="80000"/>
              </a:lnSpc>
            </a:pPr>
            <a:r>
              <a:rPr lang="sv-SE" sz="2400" dirty="0" smtClean="0"/>
              <a:t>Övrigt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Data/Telekommunikation</a:t>
            </a:r>
          </a:p>
          <a:p>
            <a:pPr lvl="2" eaLnBrk="1" hangingPunct="1">
              <a:lnSpc>
                <a:spcPct val="80000"/>
              </a:lnSpc>
            </a:pPr>
            <a:r>
              <a:rPr lang="sv-SE" sz="1800" dirty="0" smtClean="0"/>
              <a:t>Frekvensallokering, Utbyggnad nät, Hur skicka data i nät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(Aktie)portföljval, Kostnadsdelning</a:t>
            </a:r>
          </a:p>
          <a:p>
            <a:pPr lvl="1" eaLnBrk="1" hangingPunct="1">
              <a:lnSpc>
                <a:spcPct val="80000"/>
              </a:lnSpc>
            </a:pPr>
            <a:r>
              <a:rPr lang="sv-SE" sz="2000" dirty="0" smtClean="0"/>
              <a:t>Konstruktion (strukturoptimering)</a:t>
            </a:r>
          </a:p>
        </p:txBody>
      </p:sp>
    </p:spTree>
    <p:extLst>
      <p:ext uri="{BB962C8B-B14F-4D97-AF65-F5344CB8AC3E}">
        <p14:creationId xmlns:p14="http://schemas.microsoft.com/office/powerpoint/2010/main" xmlns="" val="355932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62880" y="274638"/>
            <a:ext cx="8229600" cy="1143000"/>
          </a:xfrm>
        </p:spPr>
        <p:txBody>
          <a:bodyPr/>
          <a:lstStyle/>
          <a:p>
            <a:pPr eaLnBrk="1" hangingPunct="1"/>
            <a:r>
              <a:rPr lang="sv-SE" dirty="0" smtClean="0"/>
              <a:t>Utveckling i omvärlden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3568" y="1600200"/>
            <a:ext cx="8229600" cy="4525963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v-SE" sz="2800" dirty="0" smtClean="0"/>
              <a:t>Ett ständigt ökande behov av effektivisering</a:t>
            </a:r>
          </a:p>
          <a:p>
            <a:pPr eaLnBrk="1" hangingPunct="1">
              <a:defRPr/>
            </a:pPr>
            <a:r>
              <a:rPr lang="sv-SE" sz="2800" dirty="0" smtClean="0"/>
              <a:t>Data blir mer tillgängligt och strukturerat</a:t>
            </a:r>
          </a:p>
          <a:p>
            <a:pPr lvl="1" eaLnBrk="1" hangingPunct="1">
              <a:defRPr/>
            </a:pPr>
            <a:r>
              <a:rPr lang="sv-SE" sz="2400" dirty="0" smtClean="0"/>
              <a:t>Realtidsinsamling, GPS-loggar mm.</a:t>
            </a:r>
            <a:endParaRPr lang="sv-SE" dirty="0" smtClean="0"/>
          </a:p>
          <a:p>
            <a:pPr eaLnBrk="1" hangingPunct="1">
              <a:defRPr/>
            </a:pPr>
            <a:r>
              <a:rPr lang="sv-SE" sz="2800" dirty="0" smtClean="0"/>
              <a:t>Programvaror</a:t>
            </a:r>
          </a:p>
          <a:p>
            <a:pPr lvl="1" eaLnBrk="1" hangingPunct="1">
              <a:defRPr/>
            </a:pPr>
            <a:r>
              <a:rPr lang="sv-SE" sz="2400" dirty="0" smtClean="0"/>
              <a:t>Mer tillgängliga</a:t>
            </a:r>
          </a:p>
          <a:p>
            <a:pPr lvl="1" eaLnBrk="1" hangingPunct="1">
              <a:defRPr/>
            </a:pPr>
            <a:r>
              <a:rPr lang="sv-SE" sz="2400" dirty="0" smtClean="0"/>
              <a:t>Mer användarvänliga</a:t>
            </a:r>
          </a:p>
          <a:p>
            <a:pPr lvl="1" eaLnBrk="1" hangingPunct="1">
              <a:defRPr/>
            </a:pPr>
            <a:r>
              <a:rPr lang="sv-SE" sz="2400" dirty="0" smtClean="0"/>
              <a:t>Modelleringsspråk gör modellering enklare</a:t>
            </a:r>
          </a:p>
          <a:p>
            <a:pPr eaLnBrk="1" hangingPunct="1">
              <a:defRPr/>
            </a:pPr>
            <a:r>
              <a:rPr lang="sv-SE" sz="2800" dirty="0" smtClean="0"/>
              <a:t>Snabbare datorer</a:t>
            </a:r>
          </a:p>
          <a:p>
            <a:pPr eaLnBrk="1" hangingPunct="1">
              <a:defRPr/>
            </a:pPr>
            <a:r>
              <a:rPr lang="sv-SE" sz="2800" dirty="0" smtClean="0"/>
              <a:t>Bättre algoritmer</a:t>
            </a:r>
          </a:p>
          <a:p>
            <a:pPr eaLnBrk="1" hangingPunct="1">
              <a:buFontTx/>
              <a:buNone/>
              <a:defRPr/>
            </a:pPr>
            <a:r>
              <a:rPr lang="sv-SE" sz="2800" dirty="0" smtClean="0"/>
              <a:t>	Potentialen för optimering i olika sammanhang ökar</a:t>
            </a:r>
          </a:p>
        </p:txBody>
      </p:sp>
      <p:sp>
        <p:nvSpPr>
          <p:cNvPr id="5" name="Höger 4"/>
          <p:cNvSpPr/>
          <p:nvPr/>
        </p:nvSpPr>
        <p:spPr bwMode="auto">
          <a:xfrm>
            <a:off x="2987824" y="5445224"/>
            <a:ext cx="360040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22350" marR="0" indent="-3508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tabLst/>
            </a:pPr>
            <a:endParaRPr kumimoji="0" lang="sv-SE" sz="1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93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idx="4294967295"/>
          </p:nvPr>
        </p:nvSpPr>
        <p:spPr>
          <a:xfrm>
            <a:off x="73488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dirty="0" smtClean="0"/>
              <a:t>Så…, vad har vi gjort?</a:t>
            </a:r>
            <a:br>
              <a:rPr lang="sv-SE" dirty="0" smtClean="0"/>
            </a:br>
            <a:r>
              <a:rPr lang="sv-SE" dirty="0" smtClean="0"/>
              <a:t>…två projekt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4294967295"/>
          </p:nvPr>
        </p:nvSpPr>
        <p:spPr>
          <a:xfrm>
            <a:off x="1763688" y="1988840"/>
            <a:ext cx="6912768" cy="3311525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Utveckling av planeringsmetoder för samhällsbetalda </a:t>
            </a:r>
            <a:r>
              <a:rPr lang="sv-SE" dirty="0" smtClean="0"/>
              <a:t>resor</a:t>
            </a:r>
          </a:p>
          <a:p>
            <a:pPr lvl="1"/>
            <a:r>
              <a:rPr lang="sv-SE" dirty="0" smtClean="0"/>
              <a:t>Linköpings </a:t>
            </a:r>
            <a:r>
              <a:rPr lang="sv-SE" dirty="0" smtClean="0"/>
              <a:t>universitet</a:t>
            </a:r>
            <a:r>
              <a:rPr lang="sv-SE" dirty="0" smtClean="0"/>
              <a:t>, </a:t>
            </a:r>
            <a:r>
              <a:rPr lang="sv-SE" dirty="0" err="1" smtClean="0"/>
              <a:t>PlanIT</a:t>
            </a:r>
            <a:r>
              <a:rPr lang="sv-SE" dirty="0" smtClean="0"/>
              <a:t>, Malmator, Västtrafik, (Norrköpings kommun &amp; Östgötatrafiken)</a:t>
            </a:r>
          </a:p>
          <a:p>
            <a:pPr lvl="1"/>
            <a:r>
              <a:rPr lang="sv-SE" b="1" dirty="0" smtClean="0">
                <a:solidFill>
                  <a:srgbClr val="FF0000"/>
                </a:solidFill>
              </a:rPr>
              <a:t>Avslutat</a:t>
            </a:r>
          </a:p>
          <a:p>
            <a:r>
              <a:rPr lang="sv-SE" dirty="0"/>
              <a:t>Planering av särskild kollektivtrafik: effektivisering av </a:t>
            </a:r>
            <a:r>
              <a:rPr lang="sv-SE" dirty="0" smtClean="0"/>
              <a:t>beräkningsmetoder</a:t>
            </a:r>
          </a:p>
          <a:p>
            <a:pPr lvl="1"/>
            <a:r>
              <a:rPr lang="sv-SE" dirty="0" smtClean="0"/>
              <a:t>Linköpings universitet, </a:t>
            </a:r>
            <a:r>
              <a:rPr lang="sv-SE" dirty="0" err="1" smtClean="0"/>
              <a:t>PlanIT</a:t>
            </a:r>
            <a:r>
              <a:rPr lang="sv-SE" dirty="0" smtClean="0"/>
              <a:t>, </a:t>
            </a:r>
            <a:r>
              <a:rPr lang="sv-SE" dirty="0" err="1" smtClean="0"/>
              <a:t>Malmator</a:t>
            </a:r>
            <a:r>
              <a:rPr lang="sv-SE" dirty="0" smtClean="0"/>
              <a:t>, Västtrafik &amp; Norrköpings kommun</a:t>
            </a:r>
          </a:p>
          <a:p>
            <a:pPr lvl="1"/>
            <a:r>
              <a:rPr lang="sv-SE" b="1" dirty="0" smtClean="0">
                <a:solidFill>
                  <a:srgbClr val="FF0000"/>
                </a:solidFill>
              </a:rPr>
              <a:t>Pågår</a:t>
            </a:r>
          </a:p>
        </p:txBody>
      </p:sp>
    </p:spTree>
    <p:extLst>
      <p:ext uri="{BB962C8B-B14F-4D97-AF65-F5344CB8AC3E}">
        <p14:creationId xmlns:p14="http://schemas.microsoft.com/office/powerpoint/2010/main" xmlns="" val="73163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3" y="692150"/>
            <a:ext cx="6840759" cy="1139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v-SE" dirty="0"/>
              <a:t>Så…, </a:t>
            </a:r>
            <a:r>
              <a:rPr lang="sv-SE" dirty="0" smtClean="0"/>
              <a:t>vad </a:t>
            </a:r>
            <a:r>
              <a:rPr lang="sv-SE" dirty="0"/>
              <a:t>har vi </a:t>
            </a:r>
            <a:r>
              <a:rPr lang="sv-SE" dirty="0" smtClean="0"/>
              <a:t>egentligen gjort</a:t>
            </a:r>
            <a:r>
              <a:rPr lang="sv-SE" dirty="0" smtClean="0"/>
              <a:t>? </a:t>
            </a:r>
            <a:r>
              <a:rPr lang="sv-SE" sz="2400" dirty="0" smtClean="0"/>
              <a:t>(</a:t>
            </a:r>
            <a:r>
              <a:rPr lang="sv-SE" sz="2400" dirty="0" smtClean="0"/>
              <a:t>I projekten…)</a:t>
            </a:r>
            <a:endParaRPr lang="sv-SE" sz="2400" dirty="0"/>
          </a:p>
        </p:txBody>
      </p:sp>
      <p:sp>
        <p:nvSpPr>
          <p:cNvPr id="615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22650" y="1989138"/>
            <a:ext cx="5721350" cy="4248174"/>
          </a:xfrm>
        </p:spPr>
        <p:txBody>
          <a:bodyPr/>
          <a:lstStyle/>
          <a:p>
            <a:pPr eaLnBrk="1" hangingPunct="1"/>
            <a:r>
              <a:rPr lang="sv-SE" dirty="0" smtClean="0"/>
              <a:t>Tester:</a:t>
            </a:r>
          </a:p>
          <a:p>
            <a:pPr lvl="1" eaLnBrk="1" hangingPunct="1"/>
            <a:r>
              <a:rPr lang="sv-SE" dirty="0" smtClean="0"/>
              <a:t>Jämföra zoner – billigaste väg</a:t>
            </a:r>
          </a:p>
          <a:p>
            <a:pPr lvl="1" eaLnBrk="1" hangingPunct="1"/>
            <a:r>
              <a:rPr lang="sv-SE" dirty="0" smtClean="0"/>
              <a:t>Kan planeringen förbättras om man kan prediktera efterfrågan…</a:t>
            </a:r>
          </a:p>
          <a:p>
            <a:pPr lvl="1" eaLnBrk="1" hangingPunct="1"/>
            <a:r>
              <a:rPr lang="sv-SE" b="1" dirty="0" smtClean="0"/>
              <a:t>Förbättra ”omplaneringsmetoderna”</a:t>
            </a:r>
            <a:endParaRPr lang="sv-SE" b="1" dirty="0"/>
          </a:p>
          <a:p>
            <a:pPr lvl="1" eaLnBrk="1" hangingPunct="1"/>
            <a:r>
              <a:rPr lang="sv-SE" b="1" dirty="0" smtClean="0"/>
              <a:t>Effekter av ”parameterval”</a:t>
            </a:r>
          </a:p>
        </p:txBody>
      </p:sp>
      <p:grpSp>
        <p:nvGrpSpPr>
          <p:cNvPr id="2" name="Grupp 7"/>
          <p:cNvGrpSpPr/>
          <p:nvPr/>
        </p:nvGrpSpPr>
        <p:grpSpPr>
          <a:xfrm>
            <a:off x="467544" y="2350621"/>
            <a:ext cx="2088232" cy="2662555"/>
            <a:chOff x="179512" y="2113111"/>
            <a:chExt cx="2088232" cy="2662555"/>
          </a:xfrm>
        </p:grpSpPr>
        <p:sp>
          <p:nvSpPr>
            <p:cNvPr id="9" name="textruta 8"/>
            <p:cNvSpPr txBox="1"/>
            <p:nvPr/>
          </p:nvSpPr>
          <p:spPr>
            <a:xfrm>
              <a:off x="827584" y="2113111"/>
              <a:ext cx="1440160" cy="33855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600" b="1" dirty="0" smtClean="0"/>
                <a:t>Beställning</a:t>
              </a:r>
              <a:endParaRPr lang="sv-SE" sz="1600" b="1" dirty="0"/>
            </a:p>
          </p:txBody>
        </p:sp>
        <p:sp>
          <p:nvSpPr>
            <p:cNvPr id="10" name="textruta 9"/>
            <p:cNvSpPr txBox="1"/>
            <p:nvPr/>
          </p:nvSpPr>
          <p:spPr>
            <a:xfrm>
              <a:off x="827584" y="3265239"/>
              <a:ext cx="1440160" cy="33855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600" b="1" dirty="0" smtClean="0"/>
                <a:t>Insättning</a:t>
              </a:r>
              <a:endParaRPr lang="sv-SE" sz="1600" b="1" dirty="0"/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827584" y="4437112"/>
              <a:ext cx="1440160" cy="33855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600" b="1" dirty="0" smtClean="0"/>
                <a:t>Omplanering</a:t>
              </a:r>
              <a:endParaRPr lang="sv-SE" sz="1600" b="1" dirty="0"/>
            </a:p>
          </p:txBody>
        </p:sp>
        <p:sp>
          <p:nvSpPr>
            <p:cNvPr id="12" name="Ned 11"/>
            <p:cNvSpPr/>
            <p:nvPr/>
          </p:nvSpPr>
          <p:spPr bwMode="auto">
            <a:xfrm>
              <a:off x="1430944" y="2492896"/>
              <a:ext cx="252028" cy="720080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022350" marR="0" indent="-350838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itchFamily="2" charset="2"/>
                <a:buNone/>
                <a:tabLst/>
              </a:pPr>
              <a:endParaRPr kumimoji="0" lang="sv-SE" sz="1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Ned 12"/>
            <p:cNvSpPr/>
            <p:nvPr/>
          </p:nvSpPr>
          <p:spPr bwMode="auto">
            <a:xfrm>
              <a:off x="1430944" y="3645024"/>
              <a:ext cx="252028" cy="720080"/>
            </a:xfrm>
            <a:prstGeom prst="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022350" marR="0" indent="-350838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itchFamily="2" charset="2"/>
                <a:buNone/>
                <a:tabLst/>
              </a:pPr>
              <a:endParaRPr kumimoji="0" lang="sv-SE" sz="1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ögerböjd 13"/>
            <p:cNvSpPr/>
            <p:nvPr/>
          </p:nvSpPr>
          <p:spPr bwMode="auto">
            <a:xfrm>
              <a:off x="179512" y="2204864"/>
              <a:ext cx="504056" cy="2493278"/>
            </a:xfrm>
            <a:prstGeom prst="curved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10800000" rev="10800000"/>
              </a:camera>
              <a:lightRig rig="threePt" dir="t"/>
            </a:scene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022350" marR="0" indent="-350838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itchFamily="2" charset="2"/>
                <a:buNone/>
                <a:tabLst/>
              </a:pPr>
              <a:endParaRPr kumimoji="0" lang="sv-SE" sz="12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449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322</TotalTime>
  <Words>859</Words>
  <Application>Microsoft Office PowerPoint</Application>
  <PresentationFormat>Bildspel på skärmen (4:3)</PresentationFormat>
  <Paragraphs>211</Paragraphs>
  <Slides>24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24</vt:i4>
      </vt:variant>
    </vt:vector>
  </HeadingPairs>
  <TitlesOfParts>
    <vt:vector size="25" baseType="lpstr">
      <vt:lpstr>Tema1</vt:lpstr>
      <vt:lpstr>Bild 1</vt:lpstr>
      <vt:lpstr>Bild 2</vt:lpstr>
      <vt:lpstr>Optimering &amp; simulering… Hur kan det vara till nytta?</vt:lpstr>
      <vt:lpstr>Bild 4</vt:lpstr>
      <vt:lpstr>Optimeringslära</vt:lpstr>
      <vt:lpstr>Exempel på tillämpningsområden</vt:lpstr>
      <vt:lpstr>Utveckling i omvärlden</vt:lpstr>
      <vt:lpstr>Så…, vad har vi gjort? …två projekt</vt:lpstr>
      <vt:lpstr>Så…, vad har vi egentligen gjort? (I projekten…)</vt:lpstr>
      <vt:lpstr>Indata</vt:lpstr>
      <vt:lpstr>Utan hänsyn till servicekostnader…</vt:lpstr>
      <vt:lpstr>Varför har vi velat genomföra projekten…</vt:lpstr>
      <vt:lpstr>Utmaning: Kostnadseffektivare lösningar</vt:lpstr>
      <vt:lpstr>Sammanfattning/behov (Eller kanske snarare frågor att ta med er…)</vt:lpstr>
      <vt:lpstr>Bild 15</vt:lpstr>
      <vt:lpstr>Bild 16</vt:lpstr>
      <vt:lpstr>Bild 17</vt:lpstr>
      <vt:lpstr>Bild 18</vt:lpstr>
      <vt:lpstr>Optimera?</vt:lpstr>
      <vt:lpstr>Optimera mera?</vt:lpstr>
      <vt:lpstr>Effektiv trafikledning</vt:lpstr>
      <vt:lpstr>Administrativa behov</vt:lpstr>
      <vt:lpstr>Vad är “Bra” planer?</vt:lpstr>
      <vt:lpstr>Bild 24</vt:lpstr>
    </vt:vector>
  </TitlesOfParts>
  <Company>PLANit Sweden 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Trafiksystemet</dc:title>
  <dc:creator>Stig Palm</dc:creator>
  <cp:lastModifiedBy>VILEUCHR</cp:lastModifiedBy>
  <cp:revision>34</cp:revision>
  <dcterms:created xsi:type="dcterms:W3CDTF">2012-06-18T09:11:54Z</dcterms:created>
  <dcterms:modified xsi:type="dcterms:W3CDTF">2012-10-22T13:38:02Z</dcterms:modified>
</cp:coreProperties>
</file>