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256" r:id="rId2"/>
    <p:sldId id="274" r:id="rId3"/>
    <p:sldId id="270" r:id="rId4"/>
    <p:sldId id="271" r:id="rId5"/>
    <p:sldId id="262" r:id="rId6"/>
    <p:sldId id="266" r:id="rId7"/>
    <p:sldId id="265" r:id="rId8"/>
    <p:sldId id="272" r:id="rId9"/>
    <p:sldId id="273" r:id="rId10"/>
    <p:sldId id="263" r:id="rId11"/>
    <p:sldId id="264" r:id="rId12"/>
    <p:sldId id="267" r:id="rId13"/>
    <p:sldId id="268" r:id="rId14"/>
    <p:sldId id="261" r:id="rId15"/>
    <p:sldId id="269" r:id="rId16"/>
  </p:sldIdLst>
  <p:sldSz cx="9144000" cy="6858000" type="screen4x3"/>
  <p:notesSz cx="6858000" cy="9144000"/>
  <p:defaultTextStyle>
    <a:defPPr>
      <a:defRPr lang="sv-SE"/>
    </a:defPPr>
    <a:lvl1pPr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Filip Olsson" initials="FO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5A1B0"/>
    <a:srgbClr val="91294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2" autoAdjust="0"/>
    <p:restoredTop sz="78219" autoAdjust="0"/>
  </p:normalViewPr>
  <p:slideViewPr>
    <p:cSldViewPr>
      <p:cViewPr varScale="1">
        <p:scale>
          <a:sx n="69" d="100"/>
          <a:sy n="69" d="100"/>
        </p:scale>
        <p:origin x="-1834" y="-67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sidhuvud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sv-SE"/>
          </a:p>
        </p:txBody>
      </p:sp>
      <p:sp>
        <p:nvSpPr>
          <p:cNvPr id="3" name="Platshållare för datum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F395D20-28B2-43FF-9599-1BB4C513EF85}" type="datetimeFigureOut">
              <a:rPr lang="sv-SE" smtClean="0"/>
              <a:t>2013-05-21</a:t>
            </a:fld>
            <a:endParaRPr lang="sv-SE"/>
          </a:p>
        </p:txBody>
      </p:sp>
      <p:sp>
        <p:nvSpPr>
          <p:cNvPr id="4" name="Platshållare för sidfot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sv-SE"/>
          </a:p>
        </p:txBody>
      </p:sp>
      <p:sp>
        <p:nvSpPr>
          <p:cNvPr id="5" name="Platshållare för bildnumm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C262A8C-65F0-4FBE-9E3D-3F61B4864312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74444704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/>
            </a:lvl1pPr>
          </a:lstStyle>
          <a:p>
            <a:endParaRPr lang="sv-SE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sv-SE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/>
            </a:lvl1pPr>
          </a:lstStyle>
          <a:p>
            <a:endParaRPr lang="sv-SE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5BF2E3F3-344C-4798-AA87-30666B6016DE}" type="slidenum">
              <a:rPr lang="sv-SE"/>
              <a:pPr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07007514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930CAC9-D6D2-45C2-8E95-E8F8A25A5364}" type="slidenum">
              <a:rPr lang="sv-SE"/>
              <a:pPr/>
              <a:t>1</a:t>
            </a:fld>
            <a:endParaRPr lang="sv-SE" dirty="0"/>
          </a:p>
        </p:txBody>
      </p:sp>
      <p:sp>
        <p:nvSpPr>
          <p:cNvPr id="51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sv-SE" dirty="0" smtClean="0"/>
              <a:t>Hur fungerar Bild 360 i sam3001.se?</a:t>
            </a:r>
            <a:endParaRPr lang="sv-SE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v-SE" dirty="0" smtClean="0"/>
              <a:t>När</a:t>
            </a:r>
            <a:r>
              <a:rPr lang="sv-SE" baseline="0" dirty="0" smtClean="0"/>
              <a:t> larm-bilden är öppen och man arbetar i en annan bild, visas en varningsmarkering när något nytt har hänt i larm-bilden.</a:t>
            </a:r>
          </a:p>
          <a:p>
            <a:endParaRPr lang="sv-SE" baseline="0" dirty="0" smtClean="0"/>
          </a:p>
          <a:p>
            <a:r>
              <a:rPr lang="sv-SE" baseline="0" dirty="0" smtClean="0"/>
              <a:t>Varningsmarkeringen visas inte om larm-fliken är aktiv (man är inne i 360-fliken)!</a:t>
            </a:r>
            <a:endParaRPr lang="sv-SE" dirty="0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F2E3F3-344C-4798-AA87-30666B6016DE}" type="slidenum">
              <a:rPr lang="sv-SE" smtClean="0"/>
              <a:pPr/>
              <a:t>10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35939655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F2E3F3-344C-4798-AA87-30666B6016DE}" type="slidenum">
              <a:rPr lang="sv-SE" smtClean="0"/>
              <a:pPr/>
              <a:t>11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68915578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v-SE" dirty="0" smtClean="0"/>
              <a:t>TÖC ska kunna se och</a:t>
            </a:r>
            <a:r>
              <a:rPr lang="sv-SE" baseline="0" dirty="0" smtClean="0"/>
              <a:t> åtgärda</a:t>
            </a:r>
            <a:r>
              <a:rPr lang="sv-SE" dirty="0" smtClean="0"/>
              <a:t> alla centralers larm.</a:t>
            </a:r>
          </a:p>
          <a:p>
            <a:r>
              <a:rPr lang="sv-SE" dirty="0" smtClean="0"/>
              <a:t>Taxibolagen</a:t>
            </a:r>
            <a:r>
              <a:rPr lang="sv-SE" baseline="0" dirty="0" smtClean="0"/>
              <a:t> ska kunna se och åtgärda varandras larm.</a:t>
            </a:r>
            <a:endParaRPr lang="sv-SE" dirty="0" smtClean="0"/>
          </a:p>
          <a:p>
            <a:endParaRPr lang="sv-SE" dirty="0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F2E3F3-344C-4798-AA87-30666B6016DE}" type="slidenum">
              <a:rPr lang="sv-SE" smtClean="0"/>
              <a:pPr/>
              <a:t>12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25109716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v-SE" dirty="0" smtClean="0"/>
              <a:t>360 kompletteras med extra fönster. I varje fönster visas och hanteras en centrals larm på samma sätt som</a:t>
            </a:r>
            <a:r>
              <a:rPr lang="sv-SE" baseline="0" dirty="0" smtClean="0"/>
              <a:t> i 360 grundbilden.</a:t>
            </a:r>
            <a:endParaRPr lang="sv-SE" dirty="0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F2E3F3-344C-4798-AA87-30666B6016DE}" type="slidenum">
              <a:rPr lang="sv-SE" smtClean="0"/>
              <a:pPr/>
              <a:t>13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23967033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F2E3F3-344C-4798-AA87-30666B6016DE}" type="slidenum">
              <a:rPr lang="sv-SE" smtClean="0"/>
              <a:pPr/>
              <a:t>14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81990588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v-SE" dirty="0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F2E3F3-344C-4798-AA87-30666B6016DE}" type="slidenum">
              <a:rPr lang="sv-SE" smtClean="0"/>
              <a:pPr/>
              <a:t>15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16415115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F2E3F3-344C-4798-AA87-30666B6016DE}" type="slidenum">
              <a:rPr lang="sv-SE" smtClean="0"/>
              <a:pPr/>
              <a:t>2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78647399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v-SE" dirty="0" smtClean="0"/>
              <a:t>Nytt: Uppdaterings intervall valbart, varje eller varannan minut.</a:t>
            </a:r>
            <a:endParaRPr lang="sv-SE" dirty="0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F2E3F3-344C-4798-AA87-30666B6016DE}" type="slidenum">
              <a:rPr lang="sv-SE" smtClean="0"/>
              <a:pPr/>
              <a:t>3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80170714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v-SE" dirty="0" smtClean="0"/>
              <a:t>Status för kommunikation med externa</a:t>
            </a:r>
            <a:r>
              <a:rPr lang="sv-SE" baseline="0" dirty="0" smtClean="0"/>
              <a:t> trafikledningssystem. (Framförallt)</a:t>
            </a:r>
          </a:p>
          <a:p>
            <a:endParaRPr lang="sv-SE" baseline="0" dirty="0" smtClean="0"/>
          </a:p>
          <a:p>
            <a:r>
              <a:rPr lang="sv-SE" baseline="0" dirty="0" smtClean="0"/>
              <a:t>Status för </a:t>
            </a:r>
            <a:r>
              <a:rPr lang="sv-SE" baseline="0" dirty="0" err="1" smtClean="0"/>
              <a:t>mobitex</a:t>
            </a:r>
            <a:r>
              <a:rPr lang="sv-SE" baseline="0" dirty="0" smtClean="0"/>
              <a:t> länkar.</a:t>
            </a:r>
            <a:endParaRPr lang="sv-SE" dirty="0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F2E3F3-344C-4798-AA87-30666B6016DE}" type="slidenum">
              <a:rPr lang="sv-SE" smtClean="0"/>
              <a:pPr/>
              <a:t>4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92964200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v-SE" dirty="0" smtClean="0"/>
              <a:t>”Visa detaljer” för markerat</a:t>
            </a:r>
            <a:r>
              <a:rPr lang="sv-SE" baseline="0" dirty="0" smtClean="0"/>
              <a:t> larm i larmlistan. Öppnar ett fönster med:</a:t>
            </a:r>
          </a:p>
          <a:p>
            <a:r>
              <a:rPr lang="sv-SE" baseline="0" dirty="0" smtClean="0"/>
              <a:t>*Larmdetaljer</a:t>
            </a:r>
          </a:p>
          <a:p>
            <a:r>
              <a:rPr lang="sv-SE" baseline="0" dirty="0" smtClean="0"/>
              <a:t>*Bokningar på bil  </a:t>
            </a:r>
            <a:endParaRPr lang="sv-SE" dirty="0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F2E3F3-344C-4798-AA87-30666B6016DE}" type="slidenum">
              <a:rPr lang="sv-SE" smtClean="0"/>
              <a:pPr/>
              <a:t>5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95082052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v-SE" dirty="0" smtClean="0"/>
              <a:t>Larm, Bil 475 bom, resenär har fler resor idag.</a:t>
            </a:r>
          </a:p>
          <a:p>
            <a:endParaRPr lang="sv-SE" dirty="0" smtClean="0"/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sv-SE" dirty="0" smtClean="0"/>
              <a:t>Två flikar: Larmdetaljer och bokat</a:t>
            </a:r>
            <a:r>
              <a:rPr lang="sv-SE" baseline="0" dirty="0" smtClean="0"/>
              <a:t> på bil</a:t>
            </a:r>
            <a:endParaRPr lang="sv-SE" dirty="0" smtClean="0"/>
          </a:p>
          <a:p>
            <a:endParaRPr lang="sv-SE" dirty="0" smtClean="0"/>
          </a:p>
          <a:p>
            <a:r>
              <a:rPr lang="sv-SE" dirty="0" smtClean="0"/>
              <a:t>Larmdetaljer:</a:t>
            </a:r>
          </a:p>
          <a:p>
            <a:r>
              <a:rPr lang="sv-SE" dirty="0" smtClean="0"/>
              <a:t>För denna </a:t>
            </a:r>
            <a:r>
              <a:rPr lang="sv-SE" dirty="0" err="1" smtClean="0"/>
              <a:t>larmtyp</a:t>
            </a:r>
            <a:r>
              <a:rPr lang="sv-SE" dirty="0" smtClean="0"/>
              <a:t>.</a:t>
            </a:r>
            <a:r>
              <a:rPr lang="sv-SE" baseline="0" dirty="0" smtClean="0"/>
              <a:t> V</a:t>
            </a:r>
            <a:r>
              <a:rPr lang="sv-SE" dirty="0" smtClean="0"/>
              <a:t>isar</a:t>
            </a:r>
            <a:r>
              <a:rPr lang="sv-SE" baseline="0" dirty="0" smtClean="0"/>
              <a:t> lista på resenärens resor idag, går att avbeställa resor.</a:t>
            </a:r>
            <a:endParaRPr lang="sv-SE" dirty="0" smtClean="0"/>
          </a:p>
          <a:p>
            <a:endParaRPr lang="sv-SE" dirty="0" smtClean="0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F2E3F3-344C-4798-AA87-30666B6016DE}" type="slidenum">
              <a:rPr lang="sv-SE" smtClean="0"/>
              <a:pPr/>
              <a:t>6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5976656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v-SE" baseline="0" dirty="0" smtClean="0"/>
              <a:t>Om en bil är knuten till larmet visas bilens hämta och lämna aktiviteter. </a:t>
            </a:r>
            <a:endParaRPr lang="sv-SE" dirty="0" smtClean="0"/>
          </a:p>
          <a:p>
            <a:endParaRPr lang="sv-SE" dirty="0" smtClean="0"/>
          </a:p>
          <a:p>
            <a:r>
              <a:rPr lang="sv-SE" dirty="0" smtClean="0"/>
              <a:t>Går att ange, boka ej nya uppdrag</a:t>
            </a:r>
            <a:r>
              <a:rPr lang="sv-SE" baseline="0" dirty="0" smtClean="0"/>
              <a:t> </a:t>
            </a:r>
            <a:r>
              <a:rPr lang="sv-SE" baseline="0" dirty="0" err="1" smtClean="0"/>
              <a:t>t.o.m</a:t>
            </a:r>
            <a:r>
              <a:rPr lang="sv-SE" baseline="0" dirty="0" smtClean="0"/>
              <a:t> klockan.</a:t>
            </a:r>
          </a:p>
          <a:p>
            <a:endParaRPr lang="sv-SE" baseline="0" dirty="0" smtClean="0"/>
          </a:p>
          <a:p>
            <a:r>
              <a:rPr lang="sv-SE" baseline="0" dirty="0" smtClean="0"/>
              <a:t>Ta bort larm/spara eller avbryt.</a:t>
            </a:r>
            <a:endParaRPr lang="sv-SE" dirty="0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F2E3F3-344C-4798-AA87-30666B6016DE}" type="slidenum">
              <a:rPr lang="sv-SE" smtClean="0"/>
              <a:pPr/>
              <a:t>7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9547011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v-SE" dirty="0" smtClean="0"/>
              <a:t>För larm</a:t>
            </a:r>
            <a:r>
              <a:rPr lang="sv-SE" baseline="0" dirty="0" smtClean="0"/>
              <a:t> som är kopplade till en bil är knappen ”Skriv meddelande” tillgänglig.</a:t>
            </a:r>
          </a:p>
          <a:p>
            <a:endParaRPr lang="sv-SE" baseline="0" dirty="0" smtClean="0"/>
          </a:p>
          <a:p>
            <a:r>
              <a:rPr lang="sv-SE" baseline="0" dirty="0" smtClean="0"/>
              <a:t>Öppnar variant av Bild 363 i nytt fönster med larmets bilnummer förifyllt.</a:t>
            </a:r>
            <a:endParaRPr lang="sv-SE" dirty="0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F2E3F3-344C-4798-AA87-30666B6016DE}" type="slidenum">
              <a:rPr lang="sv-SE" smtClean="0"/>
              <a:pPr/>
              <a:t>8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1902840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v-SE" dirty="0" smtClean="0"/>
              <a:t>Bokat på bil och larmdetaljer i en och samma flik.</a:t>
            </a:r>
            <a:r>
              <a:rPr lang="sv-SE" baseline="0" dirty="0" smtClean="0"/>
              <a:t> </a:t>
            </a:r>
            <a:endParaRPr lang="sv-SE" dirty="0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F2E3F3-344C-4798-AA87-30666B6016DE}" type="slidenum">
              <a:rPr lang="sv-SE" smtClean="0"/>
              <a:pPr/>
              <a:t>9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394699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Rubrik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Underrubrik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sv-SE" smtClean="0"/>
              <a:t>Klicka här för att ändra format på underrubrik i bakgrunden</a:t>
            </a:r>
            <a:endParaRPr lang="sv-SE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E47EAF8-AEFD-4F97-B4B1-75B64DD7DCDD}" type="slidenum">
              <a:rPr lang="sv-SE"/>
              <a:pPr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882699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Rubrik och lodrä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lodrät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0038C1D-09CB-484D-A9BE-7092548C439A}" type="slidenum">
              <a:rPr lang="sv-SE"/>
              <a:pPr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4156090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ät rubrik oc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rät rubrik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lodrät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C968E71-C462-4487-A34E-24E56DA86534}" type="slidenum">
              <a:rPr lang="sv-SE"/>
              <a:pPr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9205752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Rubrik och innehå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80BBB8-7DF5-4A01-A834-72884B0D7159}" type="slidenum">
              <a:rPr lang="sv-SE"/>
              <a:pPr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2643600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vsnitts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4FC8331-E664-4DF3-B3A8-34CF18F9E6E4}" type="slidenum">
              <a:rPr lang="sv-SE"/>
              <a:pPr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9910566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vå innehållsdel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innehåll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093B698-C938-4ACF-94FA-D870C05801FA}" type="slidenum">
              <a:rPr lang="sv-SE"/>
              <a:pPr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2232259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Jämföre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5" name="Platshållare för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6" name="Platshållare för innehåll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7" name="Platshållare fö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8" name="Platshållare för sidfot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9" name="Platshållare för bild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8F03D3A-D59A-42A3-83DF-FAB62AB03322}" type="slidenum">
              <a:rPr lang="sv-SE"/>
              <a:pPr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8007509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Endast 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4" name="Platshållare för sidfot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5" name="Platshållare för bild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270670B-43DF-41F9-AC0D-E372C918578F}" type="slidenum">
              <a:rPr lang="sv-SE"/>
              <a:pPr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392387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3" name="Platshållare för sidfot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0E942FE-7C62-4823-8FBB-339D960DE006}" type="slidenum">
              <a:rPr lang="sv-SE"/>
              <a:pPr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9544059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nehåll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3DCA4A5-3EC3-41B2-9C8D-F724BAE5A489}" type="slidenum">
              <a:rPr lang="sv-SE"/>
              <a:pPr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5241739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bild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sv-SE" smtClean="0"/>
              <a:t>Klicka på ikonen för att lägga till en bild</a:t>
            </a:r>
            <a:endParaRPr lang="sv-SE"/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132DC14-BEEA-40D4-B9E9-7B14EEFEB6DE}" type="slidenum">
              <a:rPr lang="sv-SE"/>
              <a:pPr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0237314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sv-SE" smtClean="0"/>
              <a:t>Klicka här för att ändra format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400"/>
            </a:lvl1pPr>
          </a:lstStyle>
          <a:p>
            <a:endParaRPr lang="sv-SE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sv-SE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4EECB6B8-9BFC-4900-944E-BFE6EADC779F}" type="slidenum">
              <a:rPr lang="sv-SE"/>
              <a:pPr/>
              <a:t>‹#›</a:t>
            </a:fld>
            <a:endParaRPr lang="sv-S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912946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912946"/>
          </a:solidFill>
          <a:latin typeface="Univers 55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912946"/>
          </a:solidFill>
          <a:latin typeface="Univers 55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912946"/>
          </a:solidFill>
          <a:latin typeface="Univers 55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912946"/>
          </a:solidFill>
          <a:latin typeface="Univers 55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912946"/>
          </a:solidFill>
          <a:latin typeface="Univers 55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912946"/>
          </a:solidFill>
          <a:latin typeface="Univers 55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912946"/>
          </a:solidFill>
          <a:latin typeface="Univers 55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912946"/>
          </a:solidFill>
          <a:latin typeface="Univers 55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sv-SE" dirty="0" smtClean="0"/>
              <a:t>Larm/Bevakning</a:t>
            </a:r>
            <a:br>
              <a:rPr lang="sv-SE" dirty="0" smtClean="0"/>
            </a:br>
            <a:r>
              <a:rPr lang="sv-SE" dirty="0" smtClean="0"/>
              <a:t>Bild 360</a:t>
            </a:r>
            <a:endParaRPr lang="sv-SE" dirty="0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645024"/>
            <a:ext cx="6400800" cy="1752600"/>
          </a:xfrm>
        </p:spPr>
        <p:txBody>
          <a:bodyPr/>
          <a:lstStyle/>
          <a:p>
            <a:r>
              <a:rPr lang="sv-SE" dirty="0" smtClean="0"/>
              <a:t>sam3001.se</a:t>
            </a:r>
            <a:endParaRPr lang="sv-SE" dirty="0"/>
          </a:p>
        </p:txBody>
      </p:sp>
      <p:sp>
        <p:nvSpPr>
          <p:cNvPr id="5" name="Text Box 2"/>
          <p:cNvSpPr txBox="1">
            <a:spLocks noChangeArrowheads="1"/>
          </p:cNvSpPr>
          <p:nvPr/>
        </p:nvSpPr>
        <p:spPr bwMode="auto">
          <a:xfrm>
            <a:off x="5076825" y="6308725"/>
            <a:ext cx="4067175" cy="368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charset="0"/>
                <a:cs typeface="Arial Unicode MS" pitchFamily="32" charset="0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charset="0"/>
                <a:cs typeface="Arial Unicode MS" pitchFamily="32" charset="0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charset="0"/>
                <a:cs typeface="Arial Unicode MS" pitchFamily="32" charset="0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charset="0"/>
                <a:cs typeface="Arial Unicode MS" pitchFamily="32" charset="0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charset="0"/>
                <a:cs typeface="Arial Unicode MS" pitchFamily="32" charset="0"/>
              </a:defRPr>
            </a:lvl5pPr>
            <a:lvl6pPr marL="25146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charset="0"/>
                <a:cs typeface="Arial Unicode MS" pitchFamily="32" charset="0"/>
              </a:defRPr>
            </a:lvl6pPr>
            <a:lvl7pPr marL="29718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charset="0"/>
                <a:cs typeface="Arial Unicode MS" pitchFamily="32" charset="0"/>
              </a:defRPr>
            </a:lvl7pPr>
            <a:lvl8pPr marL="34290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charset="0"/>
                <a:cs typeface="Arial Unicode MS" pitchFamily="32" charset="0"/>
              </a:defRPr>
            </a:lvl8pPr>
            <a:lvl9pPr marL="38862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charset="0"/>
                <a:cs typeface="Arial Unicode MS" pitchFamily="32" charset="0"/>
              </a:defRPr>
            </a:lvl9pPr>
          </a:lstStyle>
          <a:p>
            <a:pPr algn="ctr">
              <a:spcBef>
                <a:spcPts val="1125"/>
              </a:spcBef>
              <a:buClrTx/>
              <a:buFontTx/>
              <a:buNone/>
            </a:pPr>
            <a:r>
              <a:rPr lang="sv-SE" dirty="0" smtClean="0">
                <a:solidFill>
                  <a:srgbClr val="000000"/>
                </a:solidFill>
              </a:rPr>
              <a:t>Filip Olsson</a:t>
            </a:r>
            <a:endParaRPr lang="sv-SE" dirty="0">
              <a:solidFill>
                <a:srgbClr val="000000"/>
              </a:solidFill>
            </a:endParaRPr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2076450" y="4785717"/>
            <a:ext cx="5024438" cy="371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sv-SE" dirty="0">
                <a:solidFill>
                  <a:srgbClr val="000000"/>
                </a:solidFill>
                <a:latin typeface="Univers 45 Light" pitchFamily="32" charset="0"/>
              </a:rPr>
              <a:t>Fortbildnings och användarträff 23-24 maj 2013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smtClean="0"/>
              <a:t>Varningsmarkering, larmfliken</a:t>
            </a:r>
            <a:endParaRPr lang="sv-SE" dirty="0"/>
          </a:p>
        </p:txBody>
      </p:sp>
      <p:pic>
        <p:nvPicPr>
          <p:cNvPr id="4" name="Platshållare för innehåll 3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5127"/>
          <a:stretch/>
        </p:blipFill>
        <p:spPr>
          <a:xfrm>
            <a:off x="757217" y="3789041"/>
            <a:ext cx="8178146" cy="2520280"/>
          </a:xfrm>
        </p:spPr>
      </p:pic>
      <p:sp>
        <p:nvSpPr>
          <p:cNvPr id="7" name="textruta 6"/>
          <p:cNvSpPr txBox="1"/>
          <p:nvPr/>
        </p:nvSpPr>
        <p:spPr>
          <a:xfrm>
            <a:off x="596991" y="1700808"/>
            <a:ext cx="8079465" cy="28315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algn="l">
              <a:buFont typeface="Arial" pitchFamily="34" charset="0"/>
              <a:buChar char="•"/>
            </a:pPr>
            <a:r>
              <a:rPr lang="sv-SE" sz="3200" dirty="0" smtClean="0">
                <a:latin typeface="+mn-lt"/>
              </a:rPr>
              <a:t>När larmbilden inte är den aktiva fliken, visas en varningsmarkering vid:</a:t>
            </a:r>
          </a:p>
          <a:p>
            <a:pPr marL="914400" lvl="1" indent="-457200" algn="l">
              <a:buFont typeface="Wingdings" pitchFamily="2" charset="2"/>
              <a:buChar char="§"/>
            </a:pPr>
            <a:r>
              <a:rPr lang="sv-SE" sz="3200" dirty="0" smtClean="0">
                <a:latin typeface="+mn-lt"/>
              </a:rPr>
              <a:t>Nytt larm</a:t>
            </a:r>
          </a:p>
          <a:p>
            <a:pPr marL="914400" lvl="1" indent="-457200" algn="l">
              <a:buFont typeface="Wingdings" pitchFamily="2" charset="2"/>
              <a:buChar char="§"/>
            </a:pPr>
            <a:r>
              <a:rPr lang="sv-SE" sz="3200" dirty="0" smtClean="0">
                <a:latin typeface="+mn-lt"/>
              </a:rPr>
              <a:t>Kommunikationsstatus, STOPP</a:t>
            </a:r>
          </a:p>
          <a:p>
            <a:pPr marL="285750" indent="-285750" algn="l">
              <a:buFont typeface="Arial" pitchFamily="34" charset="0"/>
              <a:buChar char="•"/>
            </a:pPr>
            <a:endParaRPr lang="sv-SE" sz="3200" dirty="0">
              <a:latin typeface="+mn-lt"/>
            </a:endParaRPr>
          </a:p>
          <a:p>
            <a:pPr marL="285750" indent="-285750" algn="l">
              <a:buFont typeface="Arial" pitchFamily="34" charset="0"/>
              <a:buChar char="•"/>
            </a:pPr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39433735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smtClean="0"/>
              <a:t>Varningsmarkering, </a:t>
            </a:r>
            <a:r>
              <a:rPr lang="sv-SE" dirty="0"/>
              <a:t>larmfliken</a:t>
            </a:r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v-SE" dirty="0" smtClean="0"/>
              <a:t>När man byter till larmfliken försvinner varningsmarkeringen efter några sekunder.</a:t>
            </a:r>
          </a:p>
          <a:p>
            <a:endParaRPr lang="sv-SE" dirty="0" smtClean="0"/>
          </a:p>
          <a:p>
            <a:endParaRPr lang="sv-SE" dirty="0"/>
          </a:p>
        </p:txBody>
      </p:sp>
      <p:pic>
        <p:nvPicPr>
          <p:cNvPr id="4" name="Bildobjekt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779" b="32369"/>
          <a:stretch/>
        </p:blipFill>
        <p:spPr>
          <a:xfrm>
            <a:off x="251520" y="3284984"/>
            <a:ext cx="3744416" cy="3223984"/>
          </a:xfrm>
          <a:prstGeom prst="rect">
            <a:avLst/>
          </a:prstGeom>
        </p:spPr>
      </p:pic>
      <p:pic>
        <p:nvPicPr>
          <p:cNvPr id="5" name="Bildobjekt 4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031"/>
          <a:stretch/>
        </p:blipFill>
        <p:spPr>
          <a:xfrm>
            <a:off x="5197793" y="3268383"/>
            <a:ext cx="3622679" cy="3240585"/>
          </a:xfrm>
          <a:prstGeom prst="rect">
            <a:avLst/>
          </a:prstGeom>
        </p:spPr>
      </p:pic>
      <p:sp>
        <p:nvSpPr>
          <p:cNvPr id="6" name="Höger 5"/>
          <p:cNvSpPr/>
          <p:nvPr/>
        </p:nvSpPr>
        <p:spPr bwMode="auto">
          <a:xfrm>
            <a:off x="4211960" y="4608118"/>
            <a:ext cx="792088" cy="477066"/>
          </a:xfrm>
          <a:prstGeom prst="rightArrow">
            <a:avLst/>
          </a:prstGeom>
          <a:solidFill>
            <a:srgbClr val="C0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v-SE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203863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smtClean="0"/>
              <a:t>Planerad utveckling för Malmö-stad TÖC</a:t>
            </a:r>
            <a:endParaRPr lang="sv-SE" dirty="0"/>
          </a:p>
        </p:txBody>
      </p:sp>
      <p:sp>
        <p:nvSpPr>
          <p:cNvPr id="5" name="Platshållare för innehåll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sv-SE" dirty="0" smtClean="0"/>
              <a:t>Önskemål</a:t>
            </a:r>
          </a:p>
          <a:p>
            <a:r>
              <a:rPr lang="sv-SE" dirty="0" smtClean="0"/>
              <a:t>Översikt av flera centralers larm. Tre taxibolag och räddningstjänst.</a:t>
            </a:r>
          </a:p>
          <a:p>
            <a:r>
              <a:rPr lang="sv-SE" dirty="0"/>
              <a:t>T</a:t>
            </a:r>
            <a:r>
              <a:rPr lang="sv-SE" dirty="0" smtClean="0"/>
              <a:t>axibolagen ska kunna se varandras larm och hjälpa varandra.</a:t>
            </a:r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2316797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smtClean="0"/>
              <a:t>Konceptlösning</a:t>
            </a:r>
            <a:endParaRPr lang="sv-SE" dirty="0"/>
          </a:p>
        </p:txBody>
      </p:sp>
      <p:pic>
        <p:nvPicPr>
          <p:cNvPr id="5" name="Platshållare för innehåll 4"/>
          <p:cNvPicPr>
            <a:picLocks noGrp="1" noChangeAspect="1"/>
          </p:cNvPicPr>
          <p:nvPr>
            <p:ph idx="1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7371" b="15452"/>
          <a:stretch/>
        </p:blipFill>
        <p:spPr>
          <a:xfrm>
            <a:off x="683568" y="1271839"/>
            <a:ext cx="7643192" cy="5613545"/>
          </a:xfrm>
        </p:spPr>
      </p:pic>
    </p:spTree>
    <p:extLst>
      <p:ext uri="{BB962C8B-B14F-4D97-AF65-F5344CB8AC3E}">
        <p14:creationId xmlns:p14="http://schemas.microsoft.com/office/powerpoint/2010/main" val="30104225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smtClean="0"/>
              <a:t>Diskussion</a:t>
            </a:r>
            <a:endParaRPr lang="sv-SE" dirty="0"/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v-SE" dirty="0" smtClean="0"/>
              <a:t>Synpunkter</a:t>
            </a:r>
          </a:p>
          <a:p>
            <a:r>
              <a:rPr lang="sv-SE" dirty="0" smtClean="0"/>
              <a:t>Förbättringsmöjligheter</a:t>
            </a:r>
          </a:p>
          <a:p>
            <a:r>
              <a:rPr lang="sv-SE" dirty="0" smtClean="0"/>
              <a:t>Önskemål</a:t>
            </a:r>
          </a:p>
        </p:txBody>
      </p:sp>
    </p:spTree>
    <p:extLst>
      <p:ext uri="{BB962C8B-B14F-4D97-AF65-F5344CB8AC3E}">
        <p14:creationId xmlns:p14="http://schemas.microsoft.com/office/powerpoint/2010/main" val="34354501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smtClean="0"/>
              <a:t>Demo</a:t>
            </a:r>
            <a:endParaRPr lang="sv-SE" dirty="0"/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6924142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smtClean="0"/>
              <a:t>Bild 360</a:t>
            </a:r>
            <a:endParaRPr lang="sv-SE" dirty="0"/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v-SE" dirty="0" smtClean="0"/>
              <a:t>Sökfält</a:t>
            </a:r>
          </a:p>
          <a:p>
            <a:r>
              <a:rPr lang="sv-SE" dirty="0" smtClean="0"/>
              <a:t>Kommunikationsstatus</a:t>
            </a:r>
          </a:p>
          <a:p>
            <a:r>
              <a:rPr lang="sv-SE" dirty="0" smtClean="0"/>
              <a:t>Larmlista</a:t>
            </a:r>
            <a:endParaRPr lang="sv-SE" dirty="0"/>
          </a:p>
        </p:txBody>
      </p:sp>
      <p:pic>
        <p:nvPicPr>
          <p:cNvPr id="4" name="Bildobjekt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8635" y="1268760"/>
            <a:ext cx="3579829" cy="864096"/>
          </a:xfrm>
          <a:prstGeom prst="rect">
            <a:avLst/>
          </a:prstGeom>
        </p:spPr>
      </p:pic>
      <p:pic>
        <p:nvPicPr>
          <p:cNvPr id="5" name="Bildobjekt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8064" y="2420888"/>
            <a:ext cx="3955123" cy="1005927"/>
          </a:xfrm>
          <a:prstGeom prst="rect">
            <a:avLst/>
          </a:prstGeom>
        </p:spPr>
      </p:pic>
      <p:pic>
        <p:nvPicPr>
          <p:cNvPr id="6" name="Bildobjekt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9055" y="3771632"/>
            <a:ext cx="5364945" cy="30863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5091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smtClean="0"/>
              <a:t>Sökfält</a:t>
            </a:r>
            <a:endParaRPr lang="sv-SE" dirty="0"/>
          </a:p>
        </p:txBody>
      </p:sp>
      <p:pic>
        <p:nvPicPr>
          <p:cNvPr id="4" name="Platshållare för innehåll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2444330"/>
            <a:ext cx="7659178" cy="1848766"/>
          </a:xfrm>
        </p:spPr>
      </p:pic>
    </p:spTree>
    <p:extLst>
      <p:ext uri="{BB962C8B-B14F-4D97-AF65-F5344CB8AC3E}">
        <p14:creationId xmlns:p14="http://schemas.microsoft.com/office/powerpoint/2010/main" val="21178874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smtClean="0"/>
              <a:t>Kommunikationsstatus</a:t>
            </a:r>
            <a:endParaRPr lang="sv-SE" dirty="0"/>
          </a:p>
        </p:txBody>
      </p:sp>
      <p:pic>
        <p:nvPicPr>
          <p:cNvPr id="4" name="Platshållare för innehåll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2420888"/>
            <a:ext cx="7927428" cy="2016224"/>
          </a:xfrm>
        </p:spPr>
      </p:pic>
    </p:spTree>
    <p:extLst>
      <p:ext uri="{BB962C8B-B14F-4D97-AF65-F5344CB8AC3E}">
        <p14:creationId xmlns:p14="http://schemas.microsoft.com/office/powerpoint/2010/main" val="40464230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noFill/>
          <a:ln>
            <a:noFill/>
            <a:prstDash val="dash"/>
          </a:ln>
        </p:spPr>
        <p:txBody>
          <a:bodyPr/>
          <a:lstStyle/>
          <a:p>
            <a:r>
              <a:rPr lang="sv-SE" dirty="0" smtClean="0"/>
              <a:t>Larm detaljer och bokat på bil</a:t>
            </a:r>
            <a:endParaRPr lang="sv-SE" dirty="0"/>
          </a:p>
        </p:txBody>
      </p:sp>
      <p:sp>
        <p:nvSpPr>
          <p:cNvPr id="11" name="Platshållare för innehåll 10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v-SE" dirty="0" smtClean="0"/>
              <a:t>”Visa detaljer” öppnar larmdetaljer och bokat på bil (F7 Bokat i tecken) i nytt fönster.</a:t>
            </a:r>
          </a:p>
        </p:txBody>
      </p:sp>
      <p:pic>
        <p:nvPicPr>
          <p:cNvPr id="12" name="Bildobjekt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3808" y="3096733"/>
            <a:ext cx="6085025" cy="3500619"/>
          </a:xfrm>
          <a:prstGeom prst="rect">
            <a:avLst/>
          </a:prstGeom>
        </p:spPr>
      </p:pic>
      <p:sp>
        <p:nvSpPr>
          <p:cNvPr id="13" name="Rektangel 12"/>
          <p:cNvSpPr/>
          <p:nvPr/>
        </p:nvSpPr>
        <p:spPr bwMode="auto">
          <a:xfrm>
            <a:off x="4716016" y="6342702"/>
            <a:ext cx="1098296" cy="254650"/>
          </a:xfrm>
          <a:prstGeom prst="rect">
            <a:avLst/>
          </a:prstGeom>
          <a:noFill/>
          <a:ln w="38100" cap="flat" cmpd="sng" algn="ctr">
            <a:solidFill>
              <a:srgbClr val="C00000"/>
            </a:solidFill>
            <a:prstDash val="dash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v-SE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186109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noFill/>
          <a:ln>
            <a:noFill/>
            <a:prstDash val="dash"/>
          </a:ln>
        </p:spPr>
        <p:txBody>
          <a:bodyPr/>
          <a:lstStyle/>
          <a:p>
            <a:r>
              <a:rPr lang="sv-SE" dirty="0" smtClean="0"/>
              <a:t>Larm detaljer</a:t>
            </a:r>
            <a:endParaRPr lang="sv-SE" dirty="0"/>
          </a:p>
        </p:txBody>
      </p:sp>
      <p:pic>
        <p:nvPicPr>
          <p:cNvPr id="4" name="Platshållare för innehåll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4941168"/>
            <a:ext cx="3734124" cy="1158340"/>
          </a:xfrm>
        </p:spPr>
      </p:pic>
      <p:pic>
        <p:nvPicPr>
          <p:cNvPr id="5" name="Bildobjekt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3728" y="1556792"/>
            <a:ext cx="6569010" cy="3894158"/>
          </a:xfrm>
          <a:prstGeom prst="rect">
            <a:avLst/>
          </a:prstGeom>
        </p:spPr>
      </p:pic>
      <p:sp>
        <p:nvSpPr>
          <p:cNvPr id="7" name="Rektangel 6"/>
          <p:cNvSpPr/>
          <p:nvPr/>
        </p:nvSpPr>
        <p:spPr bwMode="auto">
          <a:xfrm>
            <a:off x="1835696" y="5694630"/>
            <a:ext cx="936104" cy="254650"/>
          </a:xfrm>
          <a:prstGeom prst="rect">
            <a:avLst/>
          </a:prstGeom>
          <a:noFill/>
          <a:ln w="38100" cap="flat" cmpd="sng" algn="ctr">
            <a:solidFill>
              <a:srgbClr val="C00000"/>
            </a:solidFill>
            <a:prstDash val="dash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v-SE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" name="Rektangel 5"/>
          <p:cNvSpPr/>
          <p:nvPr/>
        </p:nvSpPr>
        <p:spPr bwMode="auto">
          <a:xfrm>
            <a:off x="2159044" y="1950214"/>
            <a:ext cx="936104" cy="254650"/>
          </a:xfrm>
          <a:prstGeom prst="rect">
            <a:avLst/>
          </a:prstGeom>
          <a:noFill/>
          <a:ln w="38100" cap="flat" cmpd="sng" algn="ctr">
            <a:solidFill>
              <a:srgbClr val="C00000"/>
            </a:solidFill>
            <a:prstDash val="dash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v-SE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8609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noFill/>
          <a:ln>
            <a:noFill/>
            <a:prstDash val="dash"/>
          </a:ln>
        </p:spPr>
        <p:txBody>
          <a:bodyPr/>
          <a:lstStyle/>
          <a:p>
            <a:r>
              <a:rPr lang="sv-SE" dirty="0"/>
              <a:t>B</a:t>
            </a:r>
            <a:r>
              <a:rPr lang="sv-SE" dirty="0" smtClean="0"/>
              <a:t>okat på bil</a:t>
            </a:r>
            <a:endParaRPr lang="sv-SE" dirty="0"/>
          </a:p>
        </p:txBody>
      </p:sp>
      <p:pic>
        <p:nvPicPr>
          <p:cNvPr id="4" name="Platshållare för innehåll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4941168"/>
            <a:ext cx="3734124" cy="1158340"/>
          </a:xfrm>
        </p:spPr>
      </p:pic>
      <p:sp>
        <p:nvSpPr>
          <p:cNvPr id="7" name="Rektangel 6"/>
          <p:cNvSpPr/>
          <p:nvPr/>
        </p:nvSpPr>
        <p:spPr bwMode="auto">
          <a:xfrm>
            <a:off x="1835696" y="5694630"/>
            <a:ext cx="936104" cy="254650"/>
          </a:xfrm>
          <a:prstGeom prst="rect">
            <a:avLst/>
          </a:prstGeom>
          <a:noFill/>
          <a:ln w="38100" cap="flat" cmpd="sng" algn="ctr">
            <a:solidFill>
              <a:srgbClr val="C00000"/>
            </a:solidFill>
            <a:prstDash val="dash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v-SE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pic>
        <p:nvPicPr>
          <p:cNvPr id="3" name="Bildobjekt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3728" y="1543446"/>
            <a:ext cx="6576630" cy="3901778"/>
          </a:xfrm>
          <a:prstGeom prst="rect">
            <a:avLst/>
          </a:prstGeom>
        </p:spPr>
      </p:pic>
      <p:sp>
        <p:nvSpPr>
          <p:cNvPr id="6" name="Rektangel 5"/>
          <p:cNvSpPr/>
          <p:nvPr/>
        </p:nvSpPr>
        <p:spPr bwMode="auto">
          <a:xfrm>
            <a:off x="7524328" y="5142369"/>
            <a:ext cx="1168410" cy="317635"/>
          </a:xfrm>
          <a:prstGeom prst="rect">
            <a:avLst/>
          </a:prstGeom>
          <a:noFill/>
          <a:ln w="38100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v-SE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" name="Rektangel 7"/>
          <p:cNvSpPr/>
          <p:nvPr/>
        </p:nvSpPr>
        <p:spPr bwMode="auto">
          <a:xfrm>
            <a:off x="8388425" y="1556792"/>
            <a:ext cx="372031" cy="317635"/>
          </a:xfrm>
          <a:prstGeom prst="rect">
            <a:avLst/>
          </a:prstGeom>
          <a:noFill/>
          <a:ln w="38100" cap="flat" cmpd="sng" algn="ctr">
            <a:solidFill>
              <a:srgbClr val="C00000"/>
            </a:solidFill>
            <a:prstDash val="dash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v-SE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9" name="Rektangel 8"/>
          <p:cNvSpPr/>
          <p:nvPr/>
        </p:nvSpPr>
        <p:spPr bwMode="auto">
          <a:xfrm>
            <a:off x="6732240" y="5142369"/>
            <a:ext cx="792088" cy="317635"/>
          </a:xfrm>
          <a:prstGeom prst="rect">
            <a:avLst/>
          </a:prstGeom>
          <a:noFill/>
          <a:ln w="38100" cap="flat" cmpd="sng" algn="ctr">
            <a:solidFill>
              <a:srgbClr val="C00000"/>
            </a:solidFill>
            <a:prstDash val="dash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v-SE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738846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smtClean="0"/>
              <a:t>Skicka meddelande, öppnar variant av 363 i nytt fönster.</a:t>
            </a:r>
            <a:endParaRPr lang="sv-SE" dirty="0"/>
          </a:p>
        </p:txBody>
      </p:sp>
      <p:pic>
        <p:nvPicPr>
          <p:cNvPr id="8" name="Platshållare för innehåll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51520" y="4797152"/>
            <a:ext cx="4642623" cy="14401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Rektangel 4"/>
          <p:cNvSpPr/>
          <p:nvPr/>
        </p:nvSpPr>
        <p:spPr bwMode="auto">
          <a:xfrm>
            <a:off x="3436296" y="5748531"/>
            <a:ext cx="1368152" cy="254650"/>
          </a:xfrm>
          <a:prstGeom prst="rect">
            <a:avLst/>
          </a:prstGeom>
          <a:noFill/>
          <a:ln w="38100" cap="flat" cmpd="sng" algn="ctr">
            <a:solidFill>
              <a:srgbClr val="C00000"/>
            </a:solidFill>
            <a:prstDash val="dash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v-SE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pic>
        <p:nvPicPr>
          <p:cNvPr id="9" name="Platshållare för innehåll 8"/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1840" y="1530414"/>
            <a:ext cx="5760640" cy="4058826"/>
          </a:xfrm>
        </p:spPr>
      </p:pic>
    </p:spTree>
    <p:extLst>
      <p:ext uri="{BB962C8B-B14F-4D97-AF65-F5344CB8AC3E}">
        <p14:creationId xmlns:p14="http://schemas.microsoft.com/office/powerpoint/2010/main" val="18318885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smtClean="0"/>
              <a:t>Två typer av layout</a:t>
            </a:r>
            <a:endParaRPr lang="sv-SE" dirty="0"/>
          </a:p>
        </p:txBody>
      </p:sp>
      <p:pic>
        <p:nvPicPr>
          <p:cNvPr id="4" name="Platshållare för innehåll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6155" y="1412776"/>
            <a:ext cx="8078293" cy="4824536"/>
          </a:xfrm>
        </p:spPr>
      </p:pic>
      <p:sp>
        <p:nvSpPr>
          <p:cNvPr id="5" name="Rektangel 4"/>
          <p:cNvSpPr/>
          <p:nvPr/>
        </p:nvSpPr>
        <p:spPr bwMode="auto">
          <a:xfrm>
            <a:off x="683568" y="1950214"/>
            <a:ext cx="936104" cy="254650"/>
          </a:xfrm>
          <a:prstGeom prst="rect">
            <a:avLst/>
          </a:prstGeom>
          <a:noFill/>
          <a:ln w="38100" cap="flat" cmpd="sng" algn="ctr">
            <a:solidFill>
              <a:srgbClr val="C00000"/>
            </a:solidFill>
            <a:prstDash val="dash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v-SE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591164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heme/theme1.xml><?xml version="1.0" encoding="utf-8"?>
<a:theme xmlns:a="http://schemas.openxmlformats.org/drawingml/2006/main" name="Presentationsmall Malmator">
  <a:themeElements>
    <a:clrScheme name="Office-tema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-tema">
      <a:majorFont>
        <a:latin typeface="Univers 55"/>
        <a:ea typeface=""/>
        <a:cs typeface=""/>
      </a:majorFont>
      <a:minorFont>
        <a:latin typeface="Univers 45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sv-SE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sv-SE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-tema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-tema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-tema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-tema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-tema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-tema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-tema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-tema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-tema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-tema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-tema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-tema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-t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Presentationsmall Malmator</Template>
  <TotalTime>1757</TotalTime>
  <Words>388</Words>
  <Application>Microsoft Office PowerPoint</Application>
  <PresentationFormat>Bildspel på skärmen (4:3)</PresentationFormat>
  <Paragraphs>76</Paragraphs>
  <Slides>15</Slides>
  <Notes>15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Bildrubriker</vt:lpstr>
      </vt:variant>
      <vt:variant>
        <vt:i4>15</vt:i4>
      </vt:variant>
    </vt:vector>
  </HeadingPairs>
  <TitlesOfParts>
    <vt:vector size="16" baseType="lpstr">
      <vt:lpstr>Presentationsmall Malmator</vt:lpstr>
      <vt:lpstr>Larm/Bevakning Bild 360</vt:lpstr>
      <vt:lpstr>Bild 360</vt:lpstr>
      <vt:lpstr>Sökfält</vt:lpstr>
      <vt:lpstr>Kommunikationsstatus</vt:lpstr>
      <vt:lpstr>Larm detaljer och bokat på bil</vt:lpstr>
      <vt:lpstr>Larm detaljer</vt:lpstr>
      <vt:lpstr>Bokat på bil</vt:lpstr>
      <vt:lpstr>Skicka meddelande, öppnar variant av 363 i nytt fönster.</vt:lpstr>
      <vt:lpstr>Två typer av layout</vt:lpstr>
      <vt:lpstr>Varningsmarkering, larmfliken</vt:lpstr>
      <vt:lpstr>Varningsmarkering, larmfliken</vt:lpstr>
      <vt:lpstr>Planerad utveckling för Malmö-stad TÖC</vt:lpstr>
      <vt:lpstr>Konceptlösning</vt:lpstr>
      <vt:lpstr>Diskussion</vt:lpstr>
      <vt:lpstr>Demo</vt:lpstr>
    </vt:vector>
  </TitlesOfParts>
  <Company>Malmator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Bild 331 och 323</dc:title>
  <dc:creator>Filip Olsson</dc:creator>
  <cp:lastModifiedBy>Filip Olsson</cp:lastModifiedBy>
  <cp:revision>94</cp:revision>
  <cp:lastPrinted>2012-05-21T11:00:44Z</cp:lastPrinted>
  <dcterms:created xsi:type="dcterms:W3CDTF">2012-05-16T07:45:21Z</dcterms:created>
  <dcterms:modified xsi:type="dcterms:W3CDTF">2013-05-21T12:18:09Z</dcterms:modified>
</cp:coreProperties>
</file>